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06" r:id="rId4"/>
    <p:sldId id="260" r:id="rId5"/>
    <p:sldId id="262" r:id="rId6"/>
    <p:sldId id="307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08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309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2" r:id="rId4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4" d="100"/>
          <a:sy n="84" d="100"/>
        </p:scale>
        <p:origin x="774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66012" y="261690"/>
            <a:ext cx="2811974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8525" y="122825"/>
            <a:ext cx="617918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1409" y="1162051"/>
            <a:ext cx="8041180" cy="1797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5C3917-FA74-4CBD-B5AD-5F0E3F735556}"/>
              </a:ext>
            </a:extLst>
          </p:cNvPr>
          <p:cNvSpPr/>
          <p:nvPr/>
        </p:nvSpPr>
        <p:spPr>
          <a:xfrm>
            <a:off x="0" y="-18101"/>
            <a:ext cx="9144000" cy="2361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514350"/>
            <a:ext cx="6672647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spc="-15" dirty="0">
                <a:solidFill>
                  <a:schemeClr val="bg1"/>
                </a:solidFill>
                <a:latin typeface="Trebuchet MS" panose="020B0603020202020204" pitchFamily="34" charset="0"/>
                <a:ea typeface="HGPMinchoE" panose="020B0400000000000000" pitchFamily="18" charset="-128"/>
                <a:cs typeface="Simplified Arabic Fixed" panose="020B0604020202020204" pitchFamily="49" charset="-78"/>
              </a:rPr>
              <a:t>Predicting NFL Game Outcomes</a:t>
            </a:r>
            <a:endParaRPr sz="4400" dirty="0">
              <a:solidFill>
                <a:schemeClr val="bg1"/>
              </a:solidFill>
              <a:latin typeface="Trebuchet MS" panose="020B0603020202020204" pitchFamily="34" charset="0"/>
              <a:ea typeface="HGPMinchoE" panose="020B0400000000000000" pitchFamily="18" charset="-128"/>
              <a:cs typeface="Simplified Arabic Fixed" panose="020B0604020202020204" pitchFamily="49" charset="-78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7C90463-105D-4272-9FC6-B06F656D298D}"/>
              </a:ext>
            </a:extLst>
          </p:cNvPr>
          <p:cNvSpPr txBox="1"/>
          <p:nvPr/>
        </p:nvSpPr>
        <p:spPr>
          <a:xfrm>
            <a:off x="517582" y="3213100"/>
            <a:ext cx="8081009" cy="64568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14"/>
              </a:spcBef>
            </a:pPr>
            <a:r>
              <a:rPr sz="1800" i="1" spc="-5" dirty="0">
                <a:latin typeface="Arial"/>
                <a:cs typeface="Arial"/>
              </a:rPr>
              <a:t>Data Science Certificate </a:t>
            </a:r>
            <a:r>
              <a:rPr sz="1800" i="1" dirty="0">
                <a:latin typeface="Arial"/>
                <a:cs typeface="Arial"/>
              </a:rPr>
              <a:t>- </a:t>
            </a:r>
            <a:r>
              <a:rPr sz="1800" i="1" spc="-5" dirty="0">
                <a:latin typeface="Arial"/>
                <a:cs typeface="Arial"/>
              </a:rPr>
              <a:t>Cohort 1</a:t>
            </a:r>
            <a:r>
              <a:rPr lang="en-US" sz="1800" i="1" spc="-5" dirty="0">
                <a:latin typeface="Arial"/>
                <a:cs typeface="Arial"/>
              </a:rPr>
              <a:t>7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- </a:t>
            </a:r>
            <a:r>
              <a:rPr sz="1800" i="1" spc="-5" dirty="0">
                <a:latin typeface="Arial"/>
                <a:cs typeface="Arial"/>
              </a:rPr>
              <a:t>Georgetown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University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lang="en-US" dirty="0">
                <a:latin typeface="Arial"/>
                <a:cs typeface="Arial"/>
              </a:rPr>
              <a:t>Peter Coiley, Chris Hurd, Chris Whitcomb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8900" y="45046"/>
            <a:ext cx="8076825" cy="4443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325" y="275733"/>
            <a:ext cx="4975225" cy="8464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215"/>
              </a:spcBef>
            </a:pPr>
            <a:r>
              <a:rPr sz="2700" spc="-10" dirty="0"/>
              <a:t>Dataset from 2013-14 </a:t>
            </a:r>
            <a:r>
              <a:rPr sz="2700" spc="-5" dirty="0"/>
              <a:t>(4 </a:t>
            </a:r>
            <a:r>
              <a:rPr sz="2700" spc="-10" dirty="0"/>
              <a:t>Semesters)  Open University </a:t>
            </a:r>
            <a:r>
              <a:rPr sz="2700" spc="-5" dirty="0"/>
              <a:t>in the</a:t>
            </a:r>
            <a:r>
              <a:rPr sz="2700" spc="-15" dirty="0"/>
              <a:t> </a:t>
            </a:r>
            <a:r>
              <a:rPr sz="2700" spc="-10" dirty="0"/>
              <a:t>UK</a:t>
            </a:r>
            <a:r>
              <a:rPr lang="en-US" sz="2700" spc="-10" dirty="0"/>
              <a:t> – Peter C.</a:t>
            </a:r>
            <a:endParaRPr sz="2700" dirty="0"/>
          </a:p>
        </p:txBody>
      </p:sp>
      <p:sp>
        <p:nvSpPr>
          <p:cNvPr id="4" name="object 4"/>
          <p:cNvSpPr/>
          <p:nvPr/>
        </p:nvSpPr>
        <p:spPr>
          <a:xfrm>
            <a:off x="6013500" y="642850"/>
            <a:ext cx="1802574" cy="69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8487" y="2020325"/>
            <a:ext cx="2249776" cy="83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73600" y="4570800"/>
            <a:ext cx="970399" cy="57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7499" y="3157024"/>
            <a:ext cx="3046095" cy="1653539"/>
          </a:xfrm>
          <a:custGeom>
            <a:avLst/>
            <a:gdLst/>
            <a:ahLst/>
            <a:cxnLst/>
            <a:rect l="l" t="t" r="r" b="b"/>
            <a:pathLst>
              <a:path w="3046095" h="1653539">
                <a:moveTo>
                  <a:pt x="2770094" y="1652999"/>
                </a:moveTo>
                <a:lnTo>
                  <a:pt x="275505" y="1652999"/>
                </a:lnTo>
                <a:lnTo>
                  <a:pt x="225983" y="1648561"/>
                </a:lnTo>
                <a:lnTo>
                  <a:pt x="179372" y="1635763"/>
                </a:lnTo>
                <a:lnTo>
                  <a:pt x="136452" y="1615385"/>
                </a:lnTo>
                <a:lnTo>
                  <a:pt x="98000" y="1588204"/>
                </a:lnTo>
                <a:lnTo>
                  <a:pt x="64795" y="1554999"/>
                </a:lnTo>
                <a:lnTo>
                  <a:pt x="37614" y="1516547"/>
                </a:lnTo>
                <a:lnTo>
                  <a:pt x="17236" y="1473627"/>
                </a:lnTo>
                <a:lnTo>
                  <a:pt x="4438" y="1427016"/>
                </a:lnTo>
                <a:lnTo>
                  <a:pt x="0" y="1377494"/>
                </a:lnTo>
                <a:lnTo>
                  <a:pt x="0" y="275505"/>
                </a:lnTo>
                <a:lnTo>
                  <a:pt x="4438" y="225983"/>
                </a:lnTo>
                <a:lnTo>
                  <a:pt x="17236" y="179372"/>
                </a:lnTo>
                <a:lnTo>
                  <a:pt x="37614" y="136452"/>
                </a:lnTo>
                <a:lnTo>
                  <a:pt x="64795" y="98000"/>
                </a:lnTo>
                <a:lnTo>
                  <a:pt x="98000" y="64795"/>
                </a:lnTo>
                <a:lnTo>
                  <a:pt x="136452" y="37614"/>
                </a:lnTo>
                <a:lnTo>
                  <a:pt x="179372" y="17236"/>
                </a:lnTo>
                <a:lnTo>
                  <a:pt x="225983" y="4438"/>
                </a:lnTo>
                <a:lnTo>
                  <a:pt x="275505" y="0"/>
                </a:lnTo>
                <a:lnTo>
                  <a:pt x="2770094" y="0"/>
                </a:lnTo>
                <a:lnTo>
                  <a:pt x="2824093" y="5342"/>
                </a:lnTo>
                <a:lnTo>
                  <a:pt x="2875525" y="20971"/>
                </a:lnTo>
                <a:lnTo>
                  <a:pt x="2922945" y="46288"/>
                </a:lnTo>
                <a:lnTo>
                  <a:pt x="2964906" y="80693"/>
                </a:lnTo>
                <a:lnTo>
                  <a:pt x="2999311" y="122654"/>
                </a:lnTo>
                <a:lnTo>
                  <a:pt x="3024628" y="170074"/>
                </a:lnTo>
                <a:lnTo>
                  <a:pt x="3040257" y="221505"/>
                </a:lnTo>
                <a:lnTo>
                  <a:pt x="3045599" y="275505"/>
                </a:lnTo>
                <a:lnTo>
                  <a:pt x="3045599" y="1377494"/>
                </a:lnTo>
                <a:lnTo>
                  <a:pt x="3041161" y="1427016"/>
                </a:lnTo>
                <a:lnTo>
                  <a:pt x="3028363" y="1473627"/>
                </a:lnTo>
                <a:lnTo>
                  <a:pt x="3007985" y="1516547"/>
                </a:lnTo>
                <a:lnTo>
                  <a:pt x="2980804" y="1554999"/>
                </a:lnTo>
                <a:lnTo>
                  <a:pt x="2947599" y="1588204"/>
                </a:lnTo>
                <a:lnTo>
                  <a:pt x="2909147" y="1615385"/>
                </a:lnTo>
                <a:lnTo>
                  <a:pt x="2866227" y="1635763"/>
                </a:lnTo>
                <a:lnTo>
                  <a:pt x="2819616" y="1648561"/>
                </a:lnTo>
                <a:lnTo>
                  <a:pt x="2770094" y="16529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7499" y="3157024"/>
            <a:ext cx="3046095" cy="1653539"/>
          </a:xfrm>
          <a:custGeom>
            <a:avLst/>
            <a:gdLst/>
            <a:ahLst/>
            <a:cxnLst/>
            <a:rect l="l" t="t" r="r" b="b"/>
            <a:pathLst>
              <a:path w="3046095" h="1653539">
                <a:moveTo>
                  <a:pt x="0" y="275505"/>
                </a:moveTo>
                <a:lnTo>
                  <a:pt x="4438" y="225983"/>
                </a:lnTo>
                <a:lnTo>
                  <a:pt x="17236" y="179372"/>
                </a:lnTo>
                <a:lnTo>
                  <a:pt x="37614" y="136452"/>
                </a:lnTo>
                <a:lnTo>
                  <a:pt x="64795" y="98000"/>
                </a:lnTo>
                <a:lnTo>
                  <a:pt x="98000" y="64795"/>
                </a:lnTo>
                <a:lnTo>
                  <a:pt x="136452" y="37614"/>
                </a:lnTo>
                <a:lnTo>
                  <a:pt x="179372" y="17236"/>
                </a:lnTo>
                <a:lnTo>
                  <a:pt x="225983" y="4438"/>
                </a:lnTo>
                <a:lnTo>
                  <a:pt x="275505" y="0"/>
                </a:lnTo>
                <a:lnTo>
                  <a:pt x="2770094" y="0"/>
                </a:lnTo>
                <a:lnTo>
                  <a:pt x="2824093" y="5342"/>
                </a:lnTo>
                <a:lnTo>
                  <a:pt x="2875525" y="20971"/>
                </a:lnTo>
                <a:lnTo>
                  <a:pt x="2922945" y="46288"/>
                </a:lnTo>
                <a:lnTo>
                  <a:pt x="2964906" y="80693"/>
                </a:lnTo>
                <a:lnTo>
                  <a:pt x="2999311" y="122654"/>
                </a:lnTo>
                <a:lnTo>
                  <a:pt x="3024628" y="170074"/>
                </a:lnTo>
                <a:lnTo>
                  <a:pt x="3040257" y="221505"/>
                </a:lnTo>
                <a:lnTo>
                  <a:pt x="3045599" y="275505"/>
                </a:lnTo>
                <a:lnTo>
                  <a:pt x="3045599" y="1377494"/>
                </a:lnTo>
                <a:lnTo>
                  <a:pt x="3041161" y="1427016"/>
                </a:lnTo>
                <a:lnTo>
                  <a:pt x="3028363" y="1473627"/>
                </a:lnTo>
                <a:lnTo>
                  <a:pt x="3007985" y="1516547"/>
                </a:lnTo>
                <a:lnTo>
                  <a:pt x="2980804" y="1554999"/>
                </a:lnTo>
                <a:lnTo>
                  <a:pt x="2947599" y="1588204"/>
                </a:lnTo>
                <a:lnTo>
                  <a:pt x="2909147" y="1615385"/>
                </a:lnTo>
                <a:lnTo>
                  <a:pt x="2866227" y="1635763"/>
                </a:lnTo>
                <a:lnTo>
                  <a:pt x="2819616" y="1648561"/>
                </a:lnTo>
                <a:lnTo>
                  <a:pt x="2770094" y="1652999"/>
                </a:lnTo>
                <a:lnTo>
                  <a:pt x="275505" y="1652999"/>
                </a:lnTo>
                <a:lnTo>
                  <a:pt x="225983" y="1648561"/>
                </a:lnTo>
                <a:lnTo>
                  <a:pt x="179372" y="1635763"/>
                </a:lnTo>
                <a:lnTo>
                  <a:pt x="136452" y="1615385"/>
                </a:lnTo>
                <a:lnTo>
                  <a:pt x="98000" y="1588204"/>
                </a:lnTo>
                <a:lnTo>
                  <a:pt x="64795" y="1554999"/>
                </a:lnTo>
                <a:lnTo>
                  <a:pt x="37614" y="1516547"/>
                </a:lnTo>
                <a:lnTo>
                  <a:pt x="17236" y="1473627"/>
                </a:lnTo>
                <a:lnTo>
                  <a:pt x="4438" y="1427016"/>
                </a:lnTo>
                <a:lnTo>
                  <a:pt x="0" y="1377494"/>
                </a:lnTo>
                <a:lnTo>
                  <a:pt x="0" y="275505"/>
                </a:lnTo>
                <a:close/>
              </a:path>
            </a:pathLst>
          </a:custGeom>
          <a:ln w="952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51217" y="3393927"/>
            <a:ext cx="2680970" cy="115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Finalized</a:t>
            </a:r>
            <a:r>
              <a:rPr sz="2000" b="1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Dataset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Instances</a:t>
            </a:r>
            <a:r>
              <a:rPr sz="1800" spc="-5" dirty="0">
                <a:latin typeface="Arial"/>
                <a:cs typeface="Arial"/>
              </a:rPr>
              <a:t>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28,910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Original </a:t>
            </a:r>
            <a:r>
              <a:rPr sz="1800" b="1" dirty="0">
                <a:latin typeface="Arial"/>
                <a:cs typeface="Arial"/>
              </a:rPr>
              <a:t>Features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Engineered Features: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3852" y="1643762"/>
            <a:ext cx="4135120" cy="2645410"/>
          </a:xfrm>
          <a:custGeom>
            <a:avLst/>
            <a:gdLst/>
            <a:ahLst/>
            <a:cxnLst/>
            <a:rect l="l" t="t" r="r" b="b"/>
            <a:pathLst>
              <a:path w="4135120" h="2645410">
                <a:moveTo>
                  <a:pt x="3694040" y="2645099"/>
                </a:moveTo>
                <a:lnTo>
                  <a:pt x="440858" y="2645099"/>
                </a:lnTo>
                <a:lnTo>
                  <a:pt x="392822" y="2642513"/>
                </a:lnTo>
                <a:lnTo>
                  <a:pt x="346284" y="2634931"/>
                </a:lnTo>
                <a:lnTo>
                  <a:pt x="301513" y="2622624"/>
                </a:lnTo>
                <a:lnTo>
                  <a:pt x="258778" y="2605861"/>
                </a:lnTo>
                <a:lnTo>
                  <a:pt x="218348" y="2584909"/>
                </a:lnTo>
                <a:lnTo>
                  <a:pt x="180493" y="2560039"/>
                </a:lnTo>
                <a:lnTo>
                  <a:pt x="145480" y="2531519"/>
                </a:lnTo>
                <a:lnTo>
                  <a:pt x="113579" y="2499619"/>
                </a:lnTo>
                <a:lnTo>
                  <a:pt x="85060" y="2464606"/>
                </a:lnTo>
                <a:lnTo>
                  <a:pt x="60190" y="2426750"/>
                </a:lnTo>
                <a:lnTo>
                  <a:pt x="39238" y="2386321"/>
                </a:lnTo>
                <a:lnTo>
                  <a:pt x="22475" y="2343586"/>
                </a:lnTo>
                <a:lnTo>
                  <a:pt x="10168" y="2298815"/>
                </a:lnTo>
                <a:lnTo>
                  <a:pt x="2586" y="2252277"/>
                </a:lnTo>
                <a:lnTo>
                  <a:pt x="0" y="2204240"/>
                </a:lnTo>
                <a:lnTo>
                  <a:pt x="0" y="440858"/>
                </a:lnTo>
                <a:lnTo>
                  <a:pt x="2586" y="392822"/>
                </a:lnTo>
                <a:lnTo>
                  <a:pt x="10168" y="346284"/>
                </a:lnTo>
                <a:lnTo>
                  <a:pt x="22475" y="301513"/>
                </a:lnTo>
                <a:lnTo>
                  <a:pt x="39238" y="258778"/>
                </a:lnTo>
                <a:lnTo>
                  <a:pt x="60190" y="218348"/>
                </a:lnTo>
                <a:lnTo>
                  <a:pt x="85060" y="180493"/>
                </a:lnTo>
                <a:lnTo>
                  <a:pt x="113579" y="145480"/>
                </a:lnTo>
                <a:lnTo>
                  <a:pt x="145480" y="113580"/>
                </a:lnTo>
                <a:lnTo>
                  <a:pt x="180493" y="85060"/>
                </a:lnTo>
                <a:lnTo>
                  <a:pt x="218348" y="60190"/>
                </a:lnTo>
                <a:lnTo>
                  <a:pt x="258778" y="39238"/>
                </a:lnTo>
                <a:lnTo>
                  <a:pt x="301513" y="22475"/>
                </a:lnTo>
                <a:lnTo>
                  <a:pt x="346284" y="10168"/>
                </a:lnTo>
                <a:lnTo>
                  <a:pt x="392822" y="2586"/>
                </a:lnTo>
                <a:lnTo>
                  <a:pt x="440858" y="0"/>
                </a:lnTo>
                <a:lnTo>
                  <a:pt x="3694040" y="0"/>
                </a:lnTo>
                <a:lnTo>
                  <a:pt x="3743785" y="2813"/>
                </a:lnTo>
                <a:lnTo>
                  <a:pt x="3792512" y="11136"/>
                </a:lnTo>
                <a:lnTo>
                  <a:pt x="3839790" y="24789"/>
                </a:lnTo>
                <a:lnTo>
                  <a:pt x="3885186" y="43593"/>
                </a:lnTo>
                <a:lnTo>
                  <a:pt x="3928270" y="67369"/>
                </a:lnTo>
                <a:lnTo>
                  <a:pt x="3968610" y="95939"/>
                </a:lnTo>
                <a:lnTo>
                  <a:pt x="4005775" y="129124"/>
                </a:lnTo>
                <a:lnTo>
                  <a:pt x="4038960" y="166289"/>
                </a:lnTo>
                <a:lnTo>
                  <a:pt x="4067530" y="206629"/>
                </a:lnTo>
                <a:lnTo>
                  <a:pt x="4091306" y="249713"/>
                </a:lnTo>
                <a:lnTo>
                  <a:pt x="4110110" y="295109"/>
                </a:lnTo>
                <a:lnTo>
                  <a:pt x="4123763" y="342387"/>
                </a:lnTo>
                <a:lnTo>
                  <a:pt x="4132086" y="391113"/>
                </a:lnTo>
                <a:lnTo>
                  <a:pt x="4134900" y="440858"/>
                </a:lnTo>
                <a:lnTo>
                  <a:pt x="4134900" y="2204240"/>
                </a:lnTo>
                <a:lnTo>
                  <a:pt x="4132313" y="2252277"/>
                </a:lnTo>
                <a:lnTo>
                  <a:pt x="4124731" y="2298815"/>
                </a:lnTo>
                <a:lnTo>
                  <a:pt x="4112424" y="2343586"/>
                </a:lnTo>
                <a:lnTo>
                  <a:pt x="4095661" y="2386321"/>
                </a:lnTo>
                <a:lnTo>
                  <a:pt x="4074709" y="2426750"/>
                </a:lnTo>
                <a:lnTo>
                  <a:pt x="4049839" y="2464606"/>
                </a:lnTo>
                <a:lnTo>
                  <a:pt x="4021319" y="2499619"/>
                </a:lnTo>
                <a:lnTo>
                  <a:pt x="3989419" y="2531519"/>
                </a:lnTo>
                <a:lnTo>
                  <a:pt x="3954406" y="2560039"/>
                </a:lnTo>
                <a:lnTo>
                  <a:pt x="3916550" y="2584909"/>
                </a:lnTo>
                <a:lnTo>
                  <a:pt x="3876121" y="2605861"/>
                </a:lnTo>
                <a:lnTo>
                  <a:pt x="3833386" y="2622624"/>
                </a:lnTo>
                <a:lnTo>
                  <a:pt x="3788615" y="2634931"/>
                </a:lnTo>
                <a:lnTo>
                  <a:pt x="3742077" y="2642513"/>
                </a:lnTo>
                <a:lnTo>
                  <a:pt x="3694040" y="2645099"/>
                </a:lnTo>
                <a:close/>
              </a:path>
            </a:pathLst>
          </a:custGeom>
          <a:solidFill>
            <a:srgbClr val="EAF0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3852" y="1643762"/>
            <a:ext cx="4135120" cy="2645410"/>
          </a:xfrm>
          <a:custGeom>
            <a:avLst/>
            <a:gdLst/>
            <a:ahLst/>
            <a:cxnLst/>
            <a:rect l="l" t="t" r="r" b="b"/>
            <a:pathLst>
              <a:path w="4135120" h="2645410">
                <a:moveTo>
                  <a:pt x="0" y="440858"/>
                </a:moveTo>
                <a:lnTo>
                  <a:pt x="2586" y="392822"/>
                </a:lnTo>
                <a:lnTo>
                  <a:pt x="10168" y="346284"/>
                </a:lnTo>
                <a:lnTo>
                  <a:pt x="22475" y="301513"/>
                </a:lnTo>
                <a:lnTo>
                  <a:pt x="39238" y="258778"/>
                </a:lnTo>
                <a:lnTo>
                  <a:pt x="60190" y="218348"/>
                </a:lnTo>
                <a:lnTo>
                  <a:pt x="85060" y="180493"/>
                </a:lnTo>
                <a:lnTo>
                  <a:pt x="113579" y="145480"/>
                </a:lnTo>
                <a:lnTo>
                  <a:pt x="145480" y="113580"/>
                </a:lnTo>
                <a:lnTo>
                  <a:pt x="180493" y="85060"/>
                </a:lnTo>
                <a:lnTo>
                  <a:pt x="218348" y="60190"/>
                </a:lnTo>
                <a:lnTo>
                  <a:pt x="258778" y="39238"/>
                </a:lnTo>
                <a:lnTo>
                  <a:pt x="301513" y="22475"/>
                </a:lnTo>
                <a:lnTo>
                  <a:pt x="346284" y="10168"/>
                </a:lnTo>
                <a:lnTo>
                  <a:pt x="392822" y="2586"/>
                </a:lnTo>
                <a:lnTo>
                  <a:pt x="440858" y="0"/>
                </a:lnTo>
                <a:lnTo>
                  <a:pt x="3694040" y="0"/>
                </a:lnTo>
                <a:lnTo>
                  <a:pt x="3743785" y="2813"/>
                </a:lnTo>
                <a:lnTo>
                  <a:pt x="3792512" y="11136"/>
                </a:lnTo>
                <a:lnTo>
                  <a:pt x="3839790" y="24789"/>
                </a:lnTo>
                <a:lnTo>
                  <a:pt x="3885186" y="43593"/>
                </a:lnTo>
                <a:lnTo>
                  <a:pt x="3928270" y="67369"/>
                </a:lnTo>
                <a:lnTo>
                  <a:pt x="3968610" y="95939"/>
                </a:lnTo>
                <a:lnTo>
                  <a:pt x="4005775" y="129124"/>
                </a:lnTo>
                <a:lnTo>
                  <a:pt x="4038960" y="166289"/>
                </a:lnTo>
                <a:lnTo>
                  <a:pt x="4067530" y="206629"/>
                </a:lnTo>
                <a:lnTo>
                  <a:pt x="4091306" y="249713"/>
                </a:lnTo>
                <a:lnTo>
                  <a:pt x="4110110" y="295109"/>
                </a:lnTo>
                <a:lnTo>
                  <a:pt x="4123763" y="342387"/>
                </a:lnTo>
                <a:lnTo>
                  <a:pt x="4132086" y="391114"/>
                </a:lnTo>
                <a:lnTo>
                  <a:pt x="4134900" y="440858"/>
                </a:lnTo>
                <a:lnTo>
                  <a:pt x="4134900" y="2204240"/>
                </a:lnTo>
                <a:lnTo>
                  <a:pt x="4132313" y="2252277"/>
                </a:lnTo>
                <a:lnTo>
                  <a:pt x="4124731" y="2298815"/>
                </a:lnTo>
                <a:lnTo>
                  <a:pt x="4112424" y="2343586"/>
                </a:lnTo>
                <a:lnTo>
                  <a:pt x="4095661" y="2386321"/>
                </a:lnTo>
                <a:lnTo>
                  <a:pt x="4074709" y="2426750"/>
                </a:lnTo>
                <a:lnTo>
                  <a:pt x="4049839" y="2464606"/>
                </a:lnTo>
                <a:lnTo>
                  <a:pt x="4021319" y="2499619"/>
                </a:lnTo>
                <a:lnTo>
                  <a:pt x="3989419" y="2531519"/>
                </a:lnTo>
                <a:lnTo>
                  <a:pt x="3954406" y="2560039"/>
                </a:lnTo>
                <a:lnTo>
                  <a:pt x="3916550" y="2584909"/>
                </a:lnTo>
                <a:lnTo>
                  <a:pt x="3876121" y="2605861"/>
                </a:lnTo>
                <a:lnTo>
                  <a:pt x="3833386" y="2622624"/>
                </a:lnTo>
                <a:lnTo>
                  <a:pt x="3788615" y="2634931"/>
                </a:lnTo>
                <a:lnTo>
                  <a:pt x="3742077" y="2642513"/>
                </a:lnTo>
                <a:lnTo>
                  <a:pt x="3694040" y="2645099"/>
                </a:lnTo>
                <a:lnTo>
                  <a:pt x="440858" y="2645099"/>
                </a:lnTo>
                <a:lnTo>
                  <a:pt x="392822" y="2642513"/>
                </a:lnTo>
                <a:lnTo>
                  <a:pt x="346284" y="2634931"/>
                </a:lnTo>
                <a:lnTo>
                  <a:pt x="301513" y="2622624"/>
                </a:lnTo>
                <a:lnTo>
                  <a:pt x="258778" y="2605861"/>
                </a:lnTo>
                <a:lnTo>
                  <a:pt x="218348" y="2584909"/>
                </a:lnTo>
                <a:lnTo>
                  <a:pt x="180493" y="2560039"/>
                </a:lnTo>
                <a:lnTo>
                  <a:pt x="145480" y="2531519"/>
                </a:lnTo>
                <a:lnTo>
                  <a:pt x="113579" y="2499619"/>
                </a:lnTo>
                <a:lnTo>
                  <a:pt x="85060" y="2464606"/>
                </a:lnTo>
                <a:lnTo>
                  <a:pt x="60190" y="2426750"/>
                </a:lnTo>
                <a:lnTo>
                  <a:pt x="39238" y="2386321"/>
                </a:lnTo>
                <a:lnTo>
                  <a:pt x="22475" y="2343586"/>
                </a:lnTo>
                <a:lnTo>
                  <a:pt x="10168" y="2298815"/>
                </a:lnTo>
                <a:lnTo>
                  <a:pt x="2586" y="2252277"/>
                </a:lnTo>
                <a:lnTo>
                  <a:pt x="0" y="2204240"/>
                </a:lnTo>
                <a:lnTo>
                  <a:pt x="0" y="440858"/>
                </a:lnTo>
                <a:close/>
              </a:path>
            </a:pathLst>
          </a:custGeom>
          <a:ln w="9524">
            <a:solidFill>
              <a:srgbClr val="D9EA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2325" y="122825"/>
            <a:ext cx="657161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Impact"/>
                <a:cs typeface="Impact"/>
              </a:rPr>
              <a:t>Data Ingestion, Storage, </a:t>
            </a:r>
            <a:r>
              <a:rPr sz="2800" b="1" spc="-5" dirty="0">
                <a:latin typeface="Impact"/>
                <a:cs typeface="Impact"/>
              </a:rPr>
              <a:t>&amp; </a:t>
            </a:r>
            <a:r>
              <a:rPr sz="2800" b="1" spc="-10" dirty="0">
                <a:latin typeface="Impact"/>
                <a:cs typeface="Impact"/>
              </a:rPr>
              <a:t>Wrangling</a:t>
            </a:r>
            <a:r>
              <a:rPr sz="2800" b="1" spc="60" dirty="0">
                <a:latin typeface="Impact"/>
                <a:cs typeface="Impact"/>
              </a:rPr>
              <a:t> </a:t>
            </a:r>
            <a:r>
              <a:rPr sz="2800" b="1" spc="-10" dirty="0">
                <a:latin typeface="Impact"/>
                <a:cs typeface="Impact"/>
              </a:rPr>
              <a:t>Process</a:t>
            </a:r>
            <a:r>
              <a:rPr lang="en-US" sz="2800" b="1" spc="-10" dirty="0">
                <a:latin typeface="Impact"/>
                <a:cs typeface="Impact"/>
              </a:rPr>
              <a:t> - Peter</a:t>
            </a:r>
            <a:endParaRPr sz="2800" dirty="0">
              <a:latin typeface="Impact"/>
              <a:cs typeface="Impac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6087" y="1251213"/>
            <a:ext cx="28149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latin typeface="Arial"/>
                <a:cs typeface="Arial"/>
              </a:rPr>
              <a:t>Data Ingestion and</a:t>
            </a:r>
            <a:r>
              <a:rPr sz="1700" b="1" spc="-8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Storage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1099" y="1799500"/>
            <a:ext cx="3400424" cy="2333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3600" y="4570800"/>
            <a:ext cx="970399" cy="57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1149" y="773108"/>
            <a:ext cx="2474371" cy="4057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33350"/>
            <a:ext cx="227965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Impact"/>
                <a:cs typeface="Impact"/>
              </a:rPr>
              <a:t>Data</a:t>
            </a:r>
            <a:r>
              <a:rPr b="0" spc="-80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Wrangling</a:t>
            </a:r>
            <a:r>
              <a:rPr lang="en-US" b="0" spc="-5" dirty="0">
                <a:latin typeface="Impact"/>
                <a:cs typeface="Impact"/>
              </a:rPr>
              <a:t> – Chris H.</a:t>
            </a:r>
            <a:endParaRPr b="0" spc="-5" dirty="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73600" y="4570800"/>
            <a:ext cx="970399" cy="57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21624"/>
            <a:ext cx="9126133" cy="3043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25" y="144300"/>
            <a:ext cx="38925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Merging </a:t>
            </a:r>
            <a:r>
              <a:rPr spc="-5" dirty="0"/>
              <a:t>the</a:t>
            </a:r>
            <a:r>
              <a:rPr spc="-60" dirty="0"/>
              <a:t> </a:t>
            </a:r>
            <a:r>
              <a:rPr spc="-10" dirty="0"/>
              <a:t>Data</a:t>
            </a:r>
            <a:r>
              <a:rPr lang="en-US" spc="-10" dirty="0"/>
              <a:t> – Chris H.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636000" y="658200"/>
            <a:ext cx="3735975" cy="1828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73600" y="4570800"/>
            <a:ext cx="970399" cy="57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3086" y="2724599"/>
            <a:ext cx="5053025" cy="2342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0529" y="171603"/>
            <a:ext cx="3099756" cy="2324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75225"/>
            <a:ext cx="259334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Cleaning </a:t>
            </a:r>
            <a:r>
              <a:rPr spc="-5" dirty="0"/>
              <a:t>the</a:t>
            </a:r>
            <a:r>
              <a:rPr spc="-55" dirty="0"/>
              <a:t> </a:t>
            </a:r>
            <a:r>
              <a:rPr spc="-10" dirty="0"/>
              <a:t>Data</a:t>
            </a:r>
            <a:r>
              <a:rPr lang="en-US" spc="-10" dirty="0"/>
              <a:t> – Chris H.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8173600" y="4570800"/>
            <a:ext cx="970399" cy="57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50425" y="2637663"/>
            <a:ext cx="37744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Dropped </a:t>
            </a:r>
            <a:r>
              <a:rPr sz="1400" b="1" dirty="0">
                <a:latin typeface="Arial"/>
                <a:cs typeface="Arial"/>
              </a:rPr>
              <a:t>“GGG“ </a:t>
            </a:r>
            <a:r>
              <a:rPr sz="1400" b="1" spc="-5" dirty="0">
                <a:latin typeface="Arial"/>
                <a:cs typeface="Arial"/>
              </a:rPr>
              <a:t>Preparatory Course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050" y="1646519"/>
            <a:ext cx="3561299" cy="2778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2162" y="1335737"/>
            <a:ext cx="25825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Addressed Null </a:t>
            </a:r>
            <a:r>
              <a:rPr sz="1400" b="1" spc="-20" dirty="0">
                <a:latin typeface="Arial"/>
                <a:cs typeface="Arial"/>
              </a:rPr>
              <a:t>Values </a:t>
            </a:r>
            <a:r>
              <a:rPr sz="1400" b="1" spc="-5" dirty="0">
                <a:latin typeface="Arial"/>
                <a:cs typeface="Arial"/>
              </a:rPr>
              <a:t>in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44425" y="2965124"/>
            <a:ext cx="4981300" cy="146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550" y="2922499"/>
            <a:ext cx="970915" cy="1548765"/>
          </a:xfrm>
          <a:custGeom>
            <a:avLst/>
            <a:gdLst/>
            <a:ahLst/>
            <a:cxnLst/>
            <a:rect l="l" t="t" r="r" b="b"/>
            <a:pathLst>
              <a:path w="970915" h="1548764">
                <a:moveTo>
                  <a:pt x="0" y="774149"/>
                </a:moveTo>
                <a:lnTo>
                  <a:pt x="1330" y="716374"/>
                </a:lnTo>
                <a:lnTo>
                  <a:pt x="5261" y="659751"/>
                </a:lnTo>
                <a:lnTo>
                  <a:pt x="11697" y="604432"/>
                </a:lnTo>
                <a:lnTo>
                  <a:pt x="20545" y="550565"/>
                </a:lnTo>
                <a:lnTo>
                  <a:pt x="31710" y="498300"/>
                </a:lnTo>
                <a:lnTo>
                  <a:pt x="45100" y="447787"/>
                </a:lnTo>
                <a:lnTo>
                  <a:pt x="60620" y="399176"/>
                </a:lnTo>
                <a:lnTo>
                  <a:pt x="78176" y="352617"/>
                </a:lnTo>
                <a:lnTo>
                  <a:pt x="97675" y="308258"/>
                </a:lnTo>
                <a:lnTo>
                  <a:pt x="119023" y="266250"/>
                </a:lnTo>
                <a:lnTo>
                  <a:pt x="142126" y="226743"/>
                </a:lnTo>
                <a:lnTo>
                  <a:pt x="166890" y="189885"/>
                </a:lnTo>
                <a:lnTo>
                  <a:pt x="193221" y="155828"/>
                </a:lnTo>
                <a:lnTo>
                  <a:pt x="221026" y="124720"/>
                </a:lnTo>
                <a:lnTo>
                  <a:pt x="250210" y="96711"/>
                </a:lnTo>
                <a:lnTo>
                  <a:pt x="280680" y="71951"/>
                </a:lnTo>
                <a:lnTo>
                  <a:pt x="312343" y="50589"/>
                </a:lnTo>
                <a:lnTo>
                  <a:pt x="378868" y="18661"/>
                </a:lnTo>
                <a:lnTo>
                  <a:pt x="449035" y="2123"/>
                </a:lnTo>
                <a:lnTo>
                  <a:pt x="485249" y="0"/>
                </a:lnTo>
                <a:lnTo>
                  <a:pt x="527916" y="2996"/>
                </a:lnTo>
                <a:lnTo>
                  <a:pt x="569968" y="11886"/>
                </a:lnTo>
                <a:lnTo>
                  <a:pt x="611183" y="26522"/>
                </a:lnTo>
                <a:lnTo>
                  <a:pt x="651337" y="46757"/>
                </a:lnTo>
                <a:lnTo>
                  <a:pt x="690207" y="72443"/>
                </a:lnTo>
                <a:lnTo>
                  <a:pt x="727569" y="103432"/>
                </a:lnTo>
                <a:lnTo>
                  <a:pt x="763200" y="139577"/>
                </a:lnTo>
                <a:lnTo>
                  <a:pt x="796876" y="180730"/>
                </a:lnTo>
                <a:lnTo>
                  <a:pt x="828373" y="226743"/>
                </a:lnTo>
                <a:lnTo>
                  <a:pt x="852195" y="267588"/>
                </a:lnTo>
                <a:lnTo>
                  <a:pt x="873988" y="310802"/>
                </a:lnTo>
                <a:lnTo>
                  <a:pt x="893703" y="356191"/>
                </a:lnTo>
                <a:lnTo>
                  <a:pt x="911288" y="403559"/>
                </a:lnTo>
                <a:lnTo>
                  <a:pt x="926693" y="452711"/>
                </a:lnTo>
                <a:lnTo>
                  <a:pt x="939867" y="503452"/>
                </a:lnTo>
                <a:lnTo>
                  <a:pt x="950760" y="555586"/>
                </a:lnTo>
                <a:lnTo>
                  <a:pt x="959320" y="608918"/>
                </a:lnTo>
                <a:lnTo>
                  <a:pt x="965497" y="663253"/>
                </a:lnTo>
                <a:lnTo>
                  <a:pt x="969240" y="718395"/>
                </a:lnTo>
                <a:lnTo>
                  <a:pt x="970499" y="774149"/>
                </a:lnTo>
                <a:lnTo>
                  <a:pt x="969169" y="831925"/>
                </a:lnTo>
                <a:lnTo>
                  <a:pt x="965238" y="888548"/>
                </a:lnTo>
                <a:lnTo>
                  <a:pt x="958802" y="943867"/>
                </a:lnTo>
                <a:lnTo>
                  <a:pt x="949954" y="997734"/>
                </a:lnTo>
                <a:lnTo>
                  <a:pt x="938789" y="1049999"/>
                </a:lnTo>
                <a:lnTo>
                  <a:pt x="925399" y="1100512"/>
                </a:lnTo>
                <a:lnTo>
                  <a:pt x="909879" y="1149123"/>
                </a:lnTo>
                <a:lnTo>
                  <a:pt x="892323" y="1195682"/>
                </a:lnTo>
                <a:lnTo>
                  <a:pt x="872824" y="1240041"/>
                </a:lnTo>
                <a:lnTo>
                  <a:pt x="851476" y="1282049"/>
                </a:lnTo>
                <a:lnTo>
                  <a:pt x="828373" y="1321556"/>
                </a:lnTo>
                <a:lnTo>
                  <a:pt x="803609" y="1358414"/>
                </a:lnTo>
                <a:lnTo>
                  <a:pt x="777278" y="1392471"/>
                </a:lnTo>
                <a:lnTo>
                  <a:pt x="749473" y="1423579"/>
                </a:lnTo>
                <a:lnTo>
                  <a:pt x="720289" y="1451588"/>
                </a:lnTo>
                <a:lnTo>
                  <a:pt x="689819" y="1476348"/>
                </a:lnTo>
                <a:lnTo>
                  <a:pt x="658156" y="1497710"/>
                </a:lnTo>
                <a:lnTo>
                  <a:pt x="591631" y="1529638"/>
                </a:lnTo>
                <a:lnTo>
                  <a:pt x="521464" y="1546176"/>
                </a:lnTo>
                <a:lnTo>
                  <a:pt x="485249" y="1548299"/>
                </a:lnTo>
                <a:lnTo>
                  <a:pt x="413543" y="1539906"/>
                </a:lnTo>
                <a:lnTo>
                  <a:pt x="345103" y="1515523"/>
                </a:lnTo>
                <a:lnTo>
                  <a:pt x="280680" y="1476348"/>
                </a:lnTo>
                <a:lnTo>
                  <a:pt x="250210" y="1451588"/>
                </a:lnTo>
                <a:lnTo>
                  <a:pt x="221026" y="1423579"/>
                </a:lnTo>
                <a:lnTo>
                  <a:pt x="193221" y="1392471"/>
                </a:lnTo>
                <a:lnTo>
                  <a:pt x="166890" y="1358414"/>
                </a:lnTo>
                <a:lnTo>
                  <a:pt x="142126" y="1321556"/>
                </a:lnTo>
                <a:lnTo>
                  <a:pt x="119023" y="1282049"/>
                </a:lnTo>
                <a:lnTo>
                  <a:pt x="97675" y="1240041"/>
                </a:lnTo>
                <a:lnTo>
                  <a:pt x="78176" y="1195682"/>
                </a:lnTo>
                <a:lnTo>
                  <a:pt x="60620" y="1149123"/>
                </a:lnTo>
                <a:lnTo>
                  <a:pt x="45100" y="1100512"/>
                </a:lnTo>
                <a:lnTo>
                  <a:pt x="31710" y="1049999"/>
                </a:lnTo>
                <a:lnTo>
                  <a:pt x="20545" y="997734"/>
                </a:lnTo>
                <a:lnTo>
                  <a:pt x="11697" y="943867"/>
                </a:lnTo>
                <a:lnTo>
                  <a:pt x="5261" y="888548"/>
                </a:lnTo>
                <a:lnTo>
                  <a:pt x="1330" y="831925"/>
                </a:lnTo>
                <a:lnTo>
                  <a:pt x="0" y="77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5624" y="1570000"/>
            <a:ext cx="4224474" cy="5731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21825" y="1259538"/>
            <a:ext cx="3794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Number of null values of Date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Unregistration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75624" y="1595175"/>
            <a:ext cx="4272280" cy="678180"/>
          </a:xfrm>
          <a:custGeom>
            <a:avLst/>
            <a:gdLst/>
            <a:ahLst/>
            <a:cxnLst/>
            <a:rect l="l" t="t" r="r" b="b"/>
            <a:pathLst>
              <a:path w="4272280" h="678180">
                <a:moveTo>
                  <a:pt x="0" y="0"/>
                </a:moveTo>
                <a:lnTo>
                  <a:pt x="4271999" y="0"/>
                </a:lnTo>
                <a:lnTo>
                  <a:pt x="4271999" y="677699"/>
                </a:lnTo>
                <a:lnTo>
                  <a:pt x="0" y="677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50" y="1372241"/>
            <a:ext cx="4185345" cy="3400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73600" y="4570800"/>
            <a:ext cx="970399" cy="57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1075" y="105226"/>
            <a:ext cx="67703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Impact"/>
                <a:cs typeface="Impact"/>
              </a:rPr>
              <a:t>Feature </a:t>
            </a:r>
            <a:r>
              <a:rPr sz="2800" spc="-5" dirty="0">
                <a:latin typeface="Impact"/>
                <a:cs typeface="Impact"/>
              </a:rPr>
              <a:t>Engineering: Clicks (Student</a:t>
            </a:r>
            <a:r>
              <a:rPr sz="2800" spc="-75" dirty="0">
                <a:latin typeface="Impact"/>
                <a:cs typeface="Impact"/>
              </a:rPr>
              <a:t> </a:t>
            </a:r>
            <a:r>
              <a:rPr sz="2800" spc="-5" dirty="0">
                <a:latin typeface="Impact"/>
                <a:cs typeface="Impact"/>
              </a:rPr>
              <a:t>Behavior)</a:t>
            </a:r>
            <a:r>
              <a:rPr lang="en-US" sz="2800" spc="-5" dirty="0">
                <a:latin typeface="Impact"/>
                <a:cs typeface="Impact"/>
              </a:rPr>
              <a:t> – Chris H.</a:t>
            </a:r>
            <a:endParaRPr sz="2800" dirty="0">
              <a:latin typeface="Impact"/>
              <a:cs typeface="Impac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275" y="785265"/>
            <a:ext cx="40754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300" spc="-10" dirty="0">
                <a:latin typeface="Arial"/>
                <a:cs typeface="Arial"/>
              </a:rPr>
              <a:t>Different </a:t>
            </a:r>
            <a:r>
              <a:rPr sz="1300" spc="-5" dirty="0">
                <a:latin typeface="Arial"/>
                <a:cs typeface="Arial"/>
              </a:rPr>
              <a:t>Breakdowns of </a:t>
            </a:r>
            <a:r>
              <a:rPr sz="1300" spc="-35" dirty="0">
                <a:latin typeface="Arial"/>
                <a:cs typeface="Arial"/>
              </a:rPr>
              <a:t>Total </a:t>
            </a:r>
            <a:r>
              <a:rPr sz="1300" spc="-5" dirty="0">
                <a:latin typeface="Arial"/>
                <a:cs typeface="Arial"/>
              </a:rPr>
              <a:t>Clicks </a:t>
            </a:r>
            <a:r>
              <a:rPr sz="1300" dirty="0">
                <a:latin typeface="Arial"/>
                <a:cs typeface="Arial"/>
              </a:rPr>
              <a:t>(Student </a:t>
            </a:r>
            <a:r>
              <a:rPr sz="1300" spc="-5" dirty="0">
                <a:latin typeface="Arial"/>
                <a:cs typeface="Arial"/>
              </a:rPr>
              <a:t>Behavior)  throughout </a:t>
            </a:r>
            <a:r>
              <a:rPr sz="1300" dirty="0">
                <a:latin typeface="Arial"/>
                <a:cs typeface="Arial"/>
              </a:rPr>
              <a:t>a course </a:t>
            </a:r>
            <a:r>
              <a:rPr sz="1300" spc="-5" dirty="0">
                <a:latin typeface="Arial"/>
                <a:cs typeface="Arial"/>
              </a:rPr>
              <a:t>to test out in </a:t>
            </a:r>
            <a:r>
              <a:rPr sz="1300" dirty="0">
                <a:latin typeface="Arial"/>
                <a:cs typeface="Arial"/>
              </a:rPr>
              <a:t>Machine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Learning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7173" y="635189"/>
            <a:ext cx="13881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Impact"/>
                <a:cs typeface="Impact"/>
              </a:rPr>
              <a:t>Sample</a:t>
            </a:r>
            <a:r>
              <a:rPr sz="2000" spc="-75" dirty="0">
                <a:latin typeface="Impact"/>
                <a:cs typeface="Impact"/>
              </a:rPr>
              <a:t> </a:t>
            </a:r>
            <a:r>
              <a:rPr sz="2000" spc="-5" dirty="0">
                <a:latin typeface="Impact"/>
                <a:cs typeface="Impact"/>
              </a:rPr>
              <a:t>Code</a:t>
            </a:r>
            <a:endParaRPr sz="2000">
              <a:latin typeface="Impact"/>
              <a:cs typeface="Impac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17300" y="1056512"/>
            <a:ext cx="3413749" cy="757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4650" y="3995925"/>
            <a:ext cx="4737877" cy="5760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03975" y="3022818"/>
            <a:ext cx="4763825" cy="576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03976" y="1989311"/>
            <a:ext cx="4763812" cy="636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200" y="3285250"/>
            <a:ext cx="4810050" cy="168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0450" y="753298"/>
            <a:ext cx="3914774" cy="781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3949" y="657075"/>
            <a:ext cx="1577975" cy="974090"/>
          </a:xfrm>
          <a:custGeom>
            <a:avLst/>
            <a:gdLst/>
            <a:ahLst/>
            <a:cxnLst/>
            <a:rect l="l" t="t" r="r" b="b"/>
            <a:pathLst>
              <a:path w="1577975" h="974089">
                <a:moveTo>
                  <a:pt x="0" y="486749"/>
                </a:moveTo>
                <a:lnTo>
                  <a:pt x="2163" y="450423"/>
                </a:lnTo>
                <a:lnTo>
                  <a:pt x="8553" y="414821"/>
                </a:lnTo>
                <a:lnTo>
                  <a:pt x="33399" y="346170"/>
                </a:lnTo>
                <a:lnTo>
                  <a:pt x="73317" y="281548"/>
                </a:lnTo>
                <a:lnTo>
                  <a:pt x="98547" y="250984"/>
                </a:lnTo>
                <a:lnTo>
                  <a:pt x="127088" y="221709"/>
                </a:lnTo>
                <a:lnTo>
                  <a:pt x="158787" y="193818"/>
                </a:lnTo>
                <a:lnTo>
                  <a:pt x="193491" y="167406"/>
                </a:lnTo>
                <a:lnTo>
                  <a:pt x="231048" y="142565"/>
                </a:lnTo>
                <a:lnTo>
                  <a:pt x="271306" y="119391"/>
                </a:lnTo>
                <a:lnTo>
                  <a:pt x="314112" y="97977"/>
                </a:lnTo>
                <a:lnTo>
                  <a:pt x="359312" y="78418"/>
                </a:lnTo>
                <a:lnTo>
                  <a:pt x="406756" y="60807"/>
                </a:lnTo>
                <a:lnTo>
                  <a:pt x="456290" y="45239"/>
                </a:lnTo>
                <a:lnTo>
                  <a:pt x="507762" y="31808"/>
                </a:lnTo>
                <a:lnTo>
                  <a:pt x="561019" y="20608"/>
                </a:lnTo>
                <a:lnTo>
                  <a:pt x="615909" y="11733"/>
                </a:lnTo>
                <a:lnTo>
                  <a:pt x="672279" y="5277"/>
                </a:lnTo>
                <a:lnTo>
                  <a:pt x="729977" y="1335"/>
                </a:lnTo>
                <a:lnTo>
                  <a:pt x="788849" y="0"/>
                </a:lnTo>
                <a:lnTo>
                  <a:pt x="847722" y="1335"/>
                </a:lnTo>
                <a:lnTo>
                  <a:pt x="905420" y="5277"/>
                </a:lnTo>
                <a:lnTo>
                  <a:pt x="961790" y="11733"/>
                </a:lnTo>
                <a:lnTo>
                  <a:pt x="1016680" y="20608"/>
                </a:lnTo>
                <a:lnTo>
                  <a:pt x="1069937" y="31808"/>
                </a:lnTo>
                <a:lnTo>
                  <a:pt x="1121409" y="45239"/>
                </a:lnTo>
                <a:lnTo>
                  <a:pt x="1170943" y="60807"/>
                </a:lnTo>
                <a:lnTo>
                  <a:pt x="1218387" y="78418"/>
                </a:lnTo>
                <a:lnTo>
                  <a:pt x="1263588" y="97977"/>
                </a:lnTo>
                <a:lnTo>
                  <a:pt x="1306393" y="119391"/>
                </a:lnTo>
                <a:lnTo>
                  <a:pt x="1346651" y="142565"/>
                </a:lnTo>
                <a:lnTo>
                  <a:pt x="1384208" y="167406"/>
                </a:lnTo>
                <a:lnTo>
                  <a:pt x="1418912" y="193818"/>
                </a:lnTo>
                <a:lnTo>
                  <a:pt x="1450611" y="221709"/>
                </a:lnTo>
                <a:lnTo>
                  <a:pt x="1479152" y="250984"/>
                </a:lnTo>
                <a:lnTo>
                  <a:pt x="1504382" y="281548"/>
                </a:lnTo>
                <a:lnTo>
                  <a:pt x="1526149" y="313308"/>
                </a:lnTo>
                <a:lnTo>
                  <a:pt x="1558684" y="380039"/>
                </a:lnTo>
                <a:lnTo>
                  <a:pt x="1575536" y="450423"/>
                </a:lnTo>
                <a:lnTo>
                  <a:pt x="1577699" y="486749"/>
                </a:lnTo>
                <a:lnTo>
                  <a:pt x="1569146" y="558678"/>
                </a:lnTo>
                <a:lnTo>
                  <a:pt x="1544300" y="627329"/>
                </a:lnTo>
                <a:lnTo>
                  <a:pt x="1504382" y="691951"/>
                </a:lnTo>
                <a:lnTo>
                  <a:pt x="1479152" y="722515"/>
                </a:lnTo>
                <a:lnTo>
                  <a:pt x="1450611" y="751790"/>
                </a:lnTo>
                <a:lnTo>
                  <a:pt x="1418912" y="779681"/>
                </a:lnTo>
                <a:lnTo>
                  <a:pt x="1384208" y="806093"/>
                </a:lnTo>
                <a:lnTo>
                  <a:pt x="1346651" y="830934"/>
                </a:lnTo>
                <a:lnTo>
                  <a:pt x="1306393" y="854108"/>
                </a:lnTo>
                <a:lnTo>
                  <a:pt x="1263588" y="875522"/>
                </a:lnTo>
                <a:lnTo>
                  <a:pt x="1218387" y="895081"/>
                </a:lnTo>
                <a:lnTo>
                  <a:pt x="1170943" y="912692"/>
                </a:lnTo>
                <a:lnTo>
                  <a:pt x="1121409" y="928260"/>
                </a:lnTo>
                <a:lnTo>
                  <a:pt x="1069937" y="941691"/>
                </a:lnTo>
                <a:lnTo>
                  <a:pt x="1016680" y="952891"/>
                </a:lnTo>
                <a:lnTo>
                  <a:pt x="961790" y="961766"/>
                </a:lnTo>
                <a:lnTo>
                  <a:pt x="905420" y="968222"/>
                </a:lnTo>
                <a:lnTo>
                  <a:pt x="847722" y="972164"/>
                </a:lnTo>
                <a:lnTo>
                  <a:pt x="788849" y="973499"/>
                </a:lnTo>
                <a:lnTo>
                  <a:pt x="729977" y="972164"/>
                </a:lnTo>
                <a:lnTo>
                  <a:pt x="672279" y="968222"/>
                </a:lnTo>
                <a:lnTo>
                  <a:pt x="615909" y="961766"/>
                </a:lnTo>
                <a:lnTo>
                  <a:pt x="561019" y="952891"/>
                </a:lnTo>
                <a:lnTo>
                  <a:pt x="507762" y="941691"/>
                </a:lnTo>
                <a:lnTo>
                  <a:pt x="456290" y="928260"/>
                </a:lnTo>
                <a:lnTo>
                  <a:pt x="406756" y="912692"/>
                </a:lnTo>
                <a:lnTo>
                  <a:pt x="359312" y="895081"/>
                </a:lnTo>
                <a:lnTo>
                  <a:pt x="314112" y="875522"/>
                </a:lnTo>
                <a:lnTo>
                  <a:pt x="271306" y="854108"/>
                </a:lnTo>
                <a:lnTo>
                  <a:pt x="231048" y="830934"/>
                </a:lnTo>
                <a:lnTo>
                  <a:pt x="193491" y="806093"/>
                </a:lnTo>
                <a:lnTo>
                  <a:pt x="158787" y="779681"/>
                </a:lnTo>
                <a:lnTo>
                  <a:pt x="127088" y="751790"/>
                </a:lnTo>
                <a:lnTo>
                  <a:pt x="98547" y="722515"/>
                </a:lnTo>
                <a:lnTo>
                  <a:pt x="73317" y="691951"/>
                </a:lnTo>
                <a:lnTo>
                  <a:pt x="51550" y="660191"/>
                </a:lnTo>
                <a:lnTo>
                  <a:pt x="19015" y="593460"/>
                </a:lnTo>
                <a:lnTo>
                  <a:pt x="2163" y="523076"/>
                </a:lnTo>
                <a:lnTo>
                  <a:pt x="0" y="4867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3600" y="4570800"/>
            <a:ext cx="970399" cy="572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3475" y="105226"/>
            <a:ext cx="718502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Impact"/>
                <a:cs typeface="Impact"/>
              </a:rPr>
              <a:t>Feature </a:t>
            </a:r>
            <a:r>
              <a:rPr b="0" spc="-5" dirty="0">
                <a:latin typeface="Impact"/>
                <a:cs typeface="Impact"/>
              </a:rPr>
              <a:t>Engineering: Student Scores </a:t>
            </a:r>
            <a:r>
              <a:rPr b="0" spc="-10" dirty="0">
                <a:latin typeface="Impact"/>
                <a:cs typeface="Impact"/>
              </a:rPr>
              <a:t>and</a:t>
            </a:r>
            <a:r>
              <a:rPr b="0" spc="-70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Weights</a:t>
            </a:r>
            <a:r>
              <a:rPr lang="en-US" b="0" spc="-5" dirty="0">
                <a:latin typeface="Impact"/>
                <a:cs typeface="Impact"/>
              </a:rPr>
              <a:t> – Chris W.</a:t>
            </a:r>
            <a:endParaRPr b="0" spc="-5" dirty="0">
              <a:latin typeface="Impact"/>
              <a:cs typeface="Impac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5524" y="2206974"/>
            <a:ext cx="3656965" cy="2364105"/>
          </a:xfrm>
          <a:custGeom>
            <a:avLst/>
            <a:gdLst/>
            <a:ahLst/>
            <a:cxnLst/>
            <a:rect l="l" t="t" r="r" b="b"/>
            <a:pathLst>
              <a:path w="3656965" h="2364104">
                <a:moveTo>
                  <a:pt x="3262442" y="2363699"/>
                </a:moveTo>
                <a:lnTo>
                  <a:pt x="393957" y="2363699"/>
                </a:lnTo>
                <a:lnTo>
                  <a:pt x="344540" y="2360630"/>
                </a:lnTo>
                <a:lnTo>
                  <a:pt x="296955" y="2351668"/>
                </a:lnTo>
                <a:lnTo>
                  <a:pt x="251570" y="2337182"/>
                </a:lnTo>
                <a:lnTo>
                  <a:pt x="208756" y="2317541"/>
                </a:lnTo>
                <a:lnTo>
                  <a:pt x="168881" y="2293115"/>
                </a:lnTo>
                <a:lnTo>
                  <a:pt x="132314" y="2264274"/>
                </a:lnTo>
                <a:lnTo>
                  <a:pt x="99425" y="2231385"/>
                </a:lnTo>
                <a:lnTo>
                  <a:pt x="70584" y="2194818"/>
                </a:lnTo>
                <a:lnTo>
                  <a:pt x="46158" y="2154943"/>
                </a:lnTo>
                <a:lnTo>
                  <a:pt x="26517" y="2112129"/>
                </a:lnTo>
                <a:lnTo>
                  <a:pt x="12031" y="2066744"/>
                </a:lnTo>
                <a:lnTo>
                  <a:pt x="3069" y="2019159"/>
                </a:lnTo>
                <a:lnTo>
                  <a:pt x="0" y="1969742"/>
                </a:lnTo>
                <a:lnTo>
                  <a:pt x="0" y="393957"/>
                </a:lnTo>
                <a:lnTo>
                  <a:pt x="3069" y="344540"/>
                </a:lnTo>
                <a:lnTo>
                  <a:pt x="12031" y="296955"/>
                </a:lnTo>
                <a:lnTo>
                  <a:pt x="26517" y="251570"/>
                </a:lnTo>
                <a:lnTo>
                  <a:pt x="46158" y="208756"/>
                </a:lnTo>
                <a:lnTo>
                  <a:pt x="70584" y="168881"/>
                </a:lnTo>
                <a:lnTo>
                  <a:pt x="99425" y="132314"/>
                </a:lnTo>
                <a:lnTo>
                  <a:pt x="132314" y="99425"/>
                </a:lnTo>
                <a:lnTo>
                  <a:pt x="168881" y="70584"/>
                </a:lnTo>
                <a:lnTo>
                  <a:pt x="208756" y="46158"/>
                </a:lnTo>
                <a:lnTo>
                  <a:pt x="251570" y="26517"/>
                </a:lnTo>
                <a:lnTo>
                  <a:pt x="296955" y="12031"/>
                </a:lnTo>
                <a:lnTo>
                  <a:pt x="344540" y="3069"/>
                </a:lnTo>
                <a:lnTo>
                  <a:pt x="393957" y="0"/>
                </a:lnTo>
                <a:lnTo>
                  <a:pt x="3262442" y="0"/>
                </a:lnTo>
                <a:lnTo>
                  <a:pt x="3314225" y="3416"/>
                </a:lnTo>
                <a:lnTo>
                  <a:pt x="3364683" y="13497"/>
                </a:lnTo>
                <a:lnTo>
                  <a:pt x="3413203" y="29988"/>
                </a:lnTo>
                <a:lnTo>
                  <a:pt x="3459172" y="52636"/>
                </a:lnTo>
                <a:lnTo>
                  <a:pt x="3501980" y="81187"/>
                </a:lnTo>
                <a:lnTo>
                  <a:pt x="3541012" y="115387"/>
                </a:lnTo>
                <a:lnTo>
                  <a:pt x="3575212" y="154419"/>
                </a:lnTo>
                <a:lnTo>
                  <a:pt x="3603763" y="197226"/>
                </a:lnTo>
                <a:lnTo>
                  <a:pt x="3626411" y="243196"/>
                </a:lnTo>
                <a:lnTo>
                  <a:pt x="3642902" y="291716"/>
                </a:lnTo>
                <a:lnTo>
                  <a:pt x="3652983" y="342174"/>
                </a:lnTo>
                <a:lnTo>
                  <a:pt x="3656399" y="393957"/>
                </a:lnTo>
                <a:lnTo>
                  <a:pt x="3656399" y="1969742"/>
                </a:lnTo>
                <a:lnTo>
                  <a:pt x="3653330" y="2019159"/>
                </a:lnTo>
                <a:lnTo>
                  <a:pt x="3644368" y="2066744"/>
                </a:lnTo>
                <a:lnTo>
                  <a:pt x="3629882" y="2112129"/>
                </a:lnTo>
                <a:lnTo>
                  <a:pt x="3610241" y="2154943"/>
                </a:lnTo>
                <a:lnTo>
                  <a:pt x="3585815" y="2194818"/>
                </a:lnTo>
                <a:lnTo>
                  <a:pt x="3556974" y="2231385"/>
                </a:lnTo>
                <a:lnTo>
                  <a:pt x="3524085" y="2264274"/>
                </a:lnTo>
                <a:lnTo>
                  <a:pt x="3487518" y="2293115"/>
                </a:lnTo>
                <a:lnTo>
                  <a:pt x="3447643" y="2317541"/>
                </a:lnTo>
                <a:lnTo>
                  <a:pt x="3404829" y="2337182"/>
                </a:lnTo>
                <a:lnTo>
                  <a:pt x="3359444" y="2351668"/>
                </a:lnTo>
                <a:lnTo>
                  <a:pt x="3311859" y="2360630"/>
                </a:lnTo>
                <a:lnTo>
                  <a:pt x="3262442" y="2363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524" y="2206974"/>
            <a:ext cx="3656965" cy="2364105"/>
          </a:xfrm>
          <a:custGeom>
            <a:avLst/>
            <a:gdLst/>
            <a:ahLst/>
            <a:cxnLst/>
            <a:rect l="l" t="t" r="r" b="b"/>
            <a:pathLst>
              <a:path w="3656965" h="2364104">
                <a:moveTo>
                  <a:pt x="0" y="393957"/>
                </a:moveTo>
                <a:lnTo>
                  <a:pt x="3069" y="344540"/>
                </a:lnTo>
                <a:lnTo>
                  <a:pt x="12031" y="296955"/>
                </a:lnTo>
                <a:lnTo>
                  <a:pt x="26517" y="251570"/>
                </a:lnTo>
                <a:lnTo>
                  <a:pt x="46158" y="208756"/>
                </a:lnTo>
                <a:lnTo>
                  <a:pt x="70584" y="168881"/>
                </a:lnTo>
                <a:lnTo>
                  <a:pt x="99425" y="132314"/>
                </a:lnTo>
                <a:lnTo>
                  <a:pt x="132314" y="99425"/>
                </a:lnTo>
                <a:lnTo>
                  <a:pt x="168881" y="70584"/>
                </a:lnTo>
                <a:lnTo>
                  <a:pt x="208756" y="46158"/>
                </a:lnTo>
                <a:lnTo>
                  <a:pt x="251570" y="26517"/>
                </a:lnTo>
                <a:lnTo>
                  <a:pt x="296955" y="12031"/>
                </a:lnTo>
                <a:lnTo>
                  <a:pt x="344540" y="3069"/>
                </a:lnTo>
                <a:lnTo>
                  <a:pt x="393957" y="0"/>
                </a:lnTo>
                <a:lnTo>
                  <a:pt x="3262442" y="0"/>
                </a:lnTo>
                <a:lnTo>
                  <a:pt x="3314225" y="3416"/>
                </a:lnTo>
                <a:lnTo>
                  <a:pt x="3364683" y="13497"/>
                </a:lnTo>
                <a:lnTo>
                  <a:pt x="3413203" y="29988"/>
                </a:lnTo>
                <a:lnTo>
                  <a:pt x="3459172" y="52636"/>
                </a:lnTo>
                <a:lnTo>
                  <a:pt x="3501980" y="81187"/>
                </a:lnTo>
                <a:lnTo>
                  <a:pt x="3541012" y="115387"/>
                </a:lnTo>
                <a:lnTo>
                  <a:pt x="3575212" y="154419"/>
                </a:lnTo>
                <a:lnTo>
                  <a:pt x="3603763" y="197226"/>
                </a:lnTo>
                <a:lnTo>
                  <a:pt x="3626411" y="243196"/>
                </a:lnTo>
                <a:lnTo>
                  <a:pt x="3642902" y="291716"/>
                </a:lnTo>
                <a:lnTo>
                  <a:pt x="3652983" y="342174"/>
                </a:lnTo>
                <a:lnTo>
                  <a:pt x="3656399" y="393957"/>
                </a:lnTo>
                <a:lnTo>
                  <a:pt x="3656399" y="1969742"/>
                </a:lnTo>
                <a:lnTo>
                  <a:pt x="3653330" y="2019159"/>
                </a:lnTo>
                <a:lnTo>
                  <a:pt x="3644368" y="2066744"/>
                </a:lnTo>
                <a:lnTo>
                  <a:pt x="3629882" y="2112129"/>
                </a:lnTo>
                <a:lnTo>
                  <a:pt x="3610241" y="2154943"/>
                </a:lnTo>
                <a:lnTo>
                  <a:pt x="3585815" y="2194818"/>
                </a:lnTo>
                <a:lnTo>
                  <a:pt x="3556974" y="2231385"/>
                </a:lnTo>
                <a:lnTo>
                  <a:pt x="3524085" y="2264274"/>
                </a:lnTo>
                <a:lnTo>
                  <a:pt x="3487518" y="2293115"/>
                </a:lnTo>
                <a:lnTo>
                  <a:pt x="3447643" y="2317541"/>
                </a:lnTo>
                <a:lnTo>
                  <a:pt x="3404829" y="2337182"/>
                </a:lnTo>
                <a:lnTo>
                  <a:pt x="3359444" y="2351668"/>
                </a:lnTo>
                <a:lnTo>
                  <a:pt x="3311859" y="2360630"/>
                </a:lnTo>
                <a:lnTo>
                  <a:pt x="3262442" y="2363699"/>
                </a:lnTo>
                <a:lnTo>
                  <a:pt x="393957" y="2363699"/>
                </a:lnTo>
                <a:lnTo>
                  <a:pt x="344540" y="2360630"/>
                </a:lnTo>
                <a:lnTo>
                  <a:pt x="296955" y="2351668"/>
                </a:lnTo>
                <a:lnTo>
                  <a:pt x="251570" y="2337182"/>
                </a:lnTo>
                <a:lnTo>
                  <a:pt x="208756" y="2317541"/>
                </a:lnTo>
                <a:lnTo>
                  <a:pt x="168881" y="2293115"/>
                </a:lnTo>
                <a:lnTo>
                  <a:pt x="132314" y="2264274"/>
                </a:lnTo>
                <a:lnTo>
                  <a:pt x="99425" y="2231385"/>
                </a:lnTo>
                <a:lnTo>
                  <a:pt x="70584" y="2194818"/>
                </a:lnTo>
                <a:lnTo>
                  <a:pt x="46158" y="2154943"/>
                </a:lnTo>
                <a:lnTo>
                  <a:pt x="26517" y="2112129"/>
                </a:lnTo>
                <a:lnTo>
                  <a:pt x="12031" y="2066744"/>
                </a:lnTo>
                <a:lnTo>
                  <a:pt x="3069" y="2019159"/>
                </a:lnTo>
                <a:lnTo>
                  <a:pt x="0" y="1969742"/>
                </a:lnTo>
                <a:lnTo>
                  <a:pt x="0" y="393957"/>
                </a:lnTo>
                <a:close/>
              </a:path>
            </a:pathLst>
          </a:custGeom>
          <a:ln w="9524">
            <a:solidFill>
              <a:srgbClr val="6C9E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6131" y="1733930"/>
            <a:ext cx="3721100" cy="227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" dirty="0">
                <a:latin typeface="Arial"/>
                <a:cs typeface="Arial"/>
              </a:rPr>
              <a:t>Student </a:t>
            </a:r>
            <a:r>
              <a:rPr sz="1500" i="1" dirty="0">
                <a:latin typeface="Arial"/>
                <a:cs typeface="Arial"/>
              </a:rPr>
              <a:t>score = </a:t>
            </a:r>
            <a:r>
              <a:rPr sz="1500" i="1" spc="-5" dirty="0">
                <a:latin typeface="Arial"/>
                <a:cs typeface="Arial"/>
              </a:rPr>
              <a:t>halfway point in the</a:t>
            </a:r>
            <a:r>
              <a:rPr sz="1500" i="1" spc="-9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module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Problem:</a:t>
            </a:r>
            <a:endParaRPr sz="16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35"/>
              </a:spcBef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Assessment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scores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5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re-enrolled</a:t>
            </a:r>
            <a:endParaRPr sz="15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300"/>
              </a:spcBef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Student transferred, found in</a:t>
            </a:r>
            <a:r>
              <a:rPr sz="15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EDA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Solution:</a:t>
            </a:r>
            <a:endParaRPr sz="16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35"/>
              </a:spcBef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Final_sub_date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&lt;</a:t>
            </a:r>
            <a:r>
              <a:rPr sz="15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hlf_module_length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49825" y="2435575"/>
            <a:ext cx="364775" cy="36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1825" y="3403976"/>
            <a:ext cx="364774" cy="367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3818" y="619125"/>
            <a:ext cx="2969219" cy="25067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5C3917-FA74-4CBD-B5AD-5F0E3F735556}"/>
              </a:ext>
            </a:extLst>
          </p:cNvPr>
          <p:cNvSpPr/>
          <p:nvPr/>
        </p:nvSpPr>
        <p:spPr>
          <a:xfrm>
            <a:off x="0" y="-95250"/>
            <a:ext cx="9144000" cy="2361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85750"/>
            <a:ext cx="8839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spc="-15" dirty="0">
                <a:solidFill>
                  <a:schemeClr val="bg1"/>
                </a:solidFill>
                <a:latin typeface="Trebuchet MS" panose="020B0603020202020204" pitchFamily="34" charset="0"/>
                <a:ea typeface="HGPMinchoE" panose="020B0400000000000000" pitchFamily="18" charset="-128"/>
                <a:cs typeface="Simplified Arabic Fixed" panose="020B0604020202020204" pitchFamily="49" charset="-78"/>
              </a:rPr>
              <a:t> Research &amp; Inspiration</a:t>
            </a:r>
            <a:endParaRPr sz="4400" dirty="0">
              <a:solidFill>
                <a:schemeClr val="bg1"/>
              </a:solidFill>
              <a:latin typeface="Trebuchet MS" panose="020B0603020202020204" pitchFamily="34" charset="0"/>
              <a:ea typeface="HGPMinchoE" panose="020B0400000000000000" pitchFamily="18" charset="-128"/>
              <a:cs typeface="Simplified Arabic Fixed" panose="020B0604020202020204" pitchFamily="49" charset="-78"/>
            </a:endParaRP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B5B03848-9D9F-4D1D-B8AF-89D5D114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27635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7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0910" y="652865"/>
            <a:ext cx="6306185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470660">
              <a:lnSpc>
                <a:spcPct val="100299"/>
              </a:lnSpc>
              <a:spcBef>
                <a:spcPts val="80"/>
              </a:spcBef>
            </a:pPr>
            <a:r>
              <a:rPr sz="4800" spc="-15" dirty="0"/>
              <a:t>Computation:  Exploratory </a:t>
            </a:r>
            <a:r>
              <a:rPr sz="4800" spc="-10" dirty="0"/>
              <a:t>Data</a:t>
            </a:r>
            <a:r>
              <a:rPr sz="4800" spc="-45" dirty="0"/>
              <a:t> </a:t>
            </a:r>
            <a:r>
              <a:rPr sz="4800" spc="-10" dirty="0"/>
              <a:t>Analysis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4198425" y="2334325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245725"/>
            <a:ext cx="9142024" cy="1860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4457700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224" y="79869"/>
            <a:ext cx="82327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Impact"/>
                <a:cs typeface="Impact"/>
              </a:rPr>
              <a:t>Exploratory Data </a:t>
            </a:r>
            <a:r>
              <a:rPr sz="3200" b="0" spc="-10" dirty="0">
                <a:latin typeface="Impact"/>
                <a:cs typeface="Impact"/>
              </a:rPr>
              <a:t>Analysis</a:t>
            </a:r>
            <a:r>
              <a:rPr sz="3200" b="0" spc="-90" dirty="0">
                <a:latin typeface="Impact"/>
                <a:cs typeface="Impact"/>
              </a:rPr>
              <a:t> </a:t>
            </a:r>
            <a:r>
              <a:rPr sz="3200" b="0" spc="-5" dirty="0">
                <a:latin typeface="Impact"/>
                <a:cs typeface="Impact"/>
              </a:rPr>
              <a:t>Process</a:t>
            </a:r>
            <a:r>
              <a:rPr lang="en-US" sz="3200" b="0" spc="-5" dirty="0">
                <a:latin typeface="Impact"/>
                <a:cs typeface="Impact"/>
              </a:rPr>
              <a:t> – Chris &amp; Chris </a:t>
            </a:r>
            <a:endParaRPr sz="3200" dirty="0">
              <a:latin typeface="Impact"/>
              <a:cs typeface="Impac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5520" y="683315"/>
            <a:ext cx="6392198" cy="4261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7150"/>
            <a:ext cx="12916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Trebuchet MS" panose="020B0603020202020204" pitchFamily="34" charset="0"/>
              </a:rPr>
              <a:t>Agenda</a:t>
            </a:r>
            <a:r>
              <a:rPr lang="en-US" spc="-10" dirty="0">
                <a:latin typeface="Trebuchet MS" panose="020B0603020202020204" pitchFamily="34" charset="0"/>
              </a:rPr>
              <a:t> - Chris</a:t>
            </a:r>
            <a:endParaRPr spc="-10" dirty="0">
              <a:latin typeface="Trebuchet MS" panose="020B0603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6332" y="971550"/>
            <a:ext cx="8631335" cy="3127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899" y="702674"/>
            <a:ext cx="8688705" cy="4118610"/>
          </a:xfrm>
          <a:custGeom>
            <a:avLst/>
            <a:gdLst/>
            <a:ahLst/>
            <a:cxnLst/>
            <a:rect l="l" t="t" r="r" b="b"/>
            <a:pathLst>
              <a:path w="8688705" h="4118610">
                <a:moveTo>
                  <a:pt x="0" y="0"/>
                </a:moveTo>
                <a:lnTo>
                  <a:pt x="8688299" y="0"/>
                </a:lnTo>
                <a:lnTo>
                  <a:pt x="8688299" y="4118399"/>
                </a:lnTo>
                <a:lnTo>
                  <a:pt x="0" y="4118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837" y="2798842"/>
            <a:ext cx="2454967" cy="1791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3083" y="2921109"/>
            <a:ext cx="2403121" cy="1762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10579" y="833715"/>
            <a:ext cx="2251100" cy="1500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125" y="182700"/>
            <a:ext cx="496062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EDA: Initial Data Analysis</a:t>
            </a:r>
            <a:r>
              <a:rPr spc="20" dirty="0"/>
              <a:t> </a:t>
            </a:r>
            <a:r>
              <a:rPr spc="-10" dirty="0"/>
              <a:t>Overview</a:t>
            </a:r>
            <a:r>
              <a:rPr lang="en-US" spc="-10" dirty="0"/>
              <a:t> – Chris &amp; Chris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884600" y="828338"/>
            <a:ext cx="1603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32,593 Student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IDs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89050" y="1504412"/>
            <a:ext cx="685799" cy="685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9675" y="1474912"/>
            <a:ext cx="685799" cy="685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98800" y="1238837"/>
            <a:ext cx="381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45%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1250" y="1718213"/>
            <a:ext cx="12204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" dirty="0">
                <a:latin typeface="Arial"/>
                <a:cs typeface="Arial"/>
              </a:rPr>
              <a:t>28,785</a:t>
            </a:r>
            <a:r>
              <a:rPr sz="1400" b="1" i="1" spc="-75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Unique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9525" y="1068312"/>
            <a:ext cx="685799" cy="685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61062" y="1133138"/>
            <a:ext cx="381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55%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5337" y="2496563"/>
            <a:ext cx="894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7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Modules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99774" y="2510013"/>
            <a:ext cx="2087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4 </a:t>
            </a:r>
            <a:r>
              <a:rPr sz="1400" b="1" spc="-5" dirty="0">
                <a:latin typeface="Arial"/>
                <a:cs typeface="Arial"/>
              </a:rPr>
              <a:t>Semesters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(2013-2014)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1412" y="858250"/>
            <a:ext cx="2624802" cy="1739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36825" y="2775599"/>
            <a:ext cx="3366770" cy="1866264"/>
          </a:xfrm>
          <a:custGeom>
            <a:avLst/>
            <a:gdLst/>
            <a:ahLst/>
            <a:cxnLst/>
            <a:rect l="l" t="t" r="r" b="b"/>
            <a:pathLst>
              <a:path w="3366770" h="1866264">
                <a:moveTo>
                  <a:pt x="3055293" y="1865999"/>
                </a:moveTo>
                <a:lnTo>
                  <a:pt x="311006" y="1865999"/>
                </a:lnTo>
                <a:lnTo>
                  <a:pt x="265048" y="1862627"/>
                </a:lnTo>
                <a:lnTo>
                  <a:pt x="221183" y="1852832"/>
                </a:lnTo>
                <a:lnTo>
                  <a:pt x="179893" y="1837094"/>
                </a:lnTo>
                <a:lnTo>
                  <a:pt x="141660" y="1815894"/>
                </a:lnTo>
                <a:lnTo>
                  <a:pt x="106963" y="1789715"/>
                </a:lnTo>
                <a:lnTo>
                  <a:pt x="76284" y="1759036"/>
                </a:lnTo>
                <a:lnTo>
                  <a:pt x="50105" y="1724339"/>
                </a:lnTo>
                <a:lnTo>
                  <a:pt x="28905" y="1686106"/>
                </a:lnTo>
                <a:lnTo>
                  <a:pt x="13167" y="1644816"/>
                </a:lnTo>
                <a:lnTo>
                  <a:pt x="3372" y="1600951"/>
                </a:lnTo>
                <a:lnTo>
                  <a:pt x="0" y="1554993"/>
                </a:lnTo>
                <a:lnTo>
                  <a:pt x="0" y="311006"/>
                </a:lnTo>
                <a:lnTo>
                  <a:pt x="3372" y="265048"/>
                </a:lnTo>
                <a:lnTo>
                  <a:pt x="13167" y="221183"/>
                </a:lnTo>
                <a:lnTo>
                  <a:pt x="28905" y="179893"/>
                </a:lnTo>
                <a:lnTo>
                  <a:pt x="50105" y="141660"/>
                </a:lnTo>
                <a:lnTo>
                  <a:pt x="76284" y="106963"/>
                </a:lnTo>
                <a:lnTo>
                  <a:pt x="106963" y="76284"/>
                </a:lnTo>
                <a:lnTo>
                  <a:pt x="141660" y="50105"/>
                </a:lnTo>
                <a:lnTo>
                  <a:pt x="179893" y="28905"/>
                </a:lnTo>
                <a:lnTo>
                  <a:pt x="221183" y="13167"/>
                </a:lnTo>
                <a:lnTo>
                  <a:pt x="265048" y="3372"/>
                </a:lnTo>
                <a:lnTo>
                  <a:pt x="311006" y="0"/>
                </a:lnTo>
                <a:lnTo>
                  <a:pt x="3055293" y="0"/>
                </a:lnTo>
                <a:lnTo>
                  <a:pt x="3104239" y="3874"/>
                </a:lnTo>
                <a:lnTo>
                  <a:pt x="3151539" y="15266"/>
                </a:lnTo>
                <a:lnTo>
                  <a:pt x="3196357" y="33830"/>
                </a:lnTo>
                <a:lnTo>
                  <a:pt x="3237859" y="59221"/>
                </a:lnTo>
                <a:lnTo>
                  <a:pt x="3275208" y="91091"/>
                </a:lnTo>
                <a:lnTo>
                  <a:pt x="3307078" y="128441"/>
                </a:lnTo>
                <a:lnTo>
                  <a:pt x="3332469" y="169942"/>
                </a:lnTo>
                <a:lnTo>
                  <a:pt x="3351033" y="214760"/>
                </a:lnTo>
                <a:lnTo>
                  <a:pt x="3362425" y="262060"/>
                </a:lnTo>
                <a:lnTo>
                  <a:pt x="3366299" y="311006"/>
                </a:lnTo>
                <a:lnTo>
                  <a:pt x="3366299" y="1554993"/>
                </a:lnTo>
                <a:lnTo>
                  <a:pt x="3362927" y="1600951"/>
                </a:lnTo>
                <a:lnTo>
                  <a:pt x="3353132" y="1644816"/>
                </a:lnTo>
                <a:lnTo>
                  <a:pt x="3337394" y="1686106"/>
                </a:lnTo>
                <a:lnTo>
                  <a:pt x="3316194" y="1724339"/>
                </a:lnTo>
                <a:lnTo>
                  <a:pt x="3290015" y="1759036"/>
                </a:lnTo>
                <a:lnTo>
                  <a:pt x="3259336" y="1789715"/>
                </a:lnTo>
                <a:lnTo>
                  <a:pt x="3224639" y="1815894"/>
                </a:lnTo>
                <a:lnTo>
                  <a:pt x="3186406" y="1837094"/>
                </a:lnTo>
                <a:lnTo>
                  <a:pt x="3145116" y="1852832"/>
                </a:lnTo>
                <a:lnTo>
                  <a:pt x="3101251" y="1862627"/>
                </a:lnTo>
                <a:lnTo>
                  <a:pt x="3055293" y="1865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36825" y="2775599"/>
            <a:ext cx="3366770" cy="1866264"/>
          </a:xfrm>
          <a:custGeom>
            <a:avLst/>
            <a:gdLst/>
            <a:ahLst/>
            <a:cxnLst/>
            <a:rect l="l" t="t" r="r" b="b"/>
            <a:pathLst>
              <a:path w="3366770" h="1866264">
                <a:moveTo>
                  <a:pt x="0" y="311006"/>
                </a:moveTo>
                <a:lnTo>
                  <a:pt x="3372" y="265048"/>
                </a:lnTo>
                <a:lnTo>
                  <a:pt x="13167" y="221183"/>
                </a:lnTo>
                <a:lnTo>
                  <a:pt x="28905" y="179893"/>
                </a:lnTo>
                <a:lnTo>
                  <a:pt x="50105" y="141660"/>
                </a:lnTo>
                <a:lnTo>
                  <a:pt x="76284" y="106963"/>
                </a:lnTo>
                <a:lnTo>
                  <a:pt x="106963" y="76284"/>
                </a:lnTo>
                <a:lnTo>
                  <a:pt x="141660" y="50105"/>
                </a:lnTo>
                <a:lnTo>
                  <a:pt x="179893" y="28905"/>
                </a:lnTo>
                <a:lnTo>
                  <a:pt x="221183" y="13167"/>
                </a:lnTo>
                <a:lnTo>
                  <a:pt x="265048" y="3372"/>
                </a:lnTo>
                <a:lnTo>
                  <a:pt x="311006" y="0"/>
                </a:lnTo>
                <a:lnTo>
                  <a:pt x="3055293" y="0"/>
                </a:lnTo>
                <a:lnTo>
                  <a:pt x="3104239" y="3874"/>
                </a:lnTo>
                <a:lnTo>
                  <a:pt x="3151539" y="15266"/>
                </a:lnTo>
                <a:lnTo>
                  <a:pt x="3196357" y="33830"/>
                </a:lnTo>
                <a:lnTo>
                  <a:pt x="3237859" y="59221"/>
                </a:lnTo>
                <a:lnTo>
                  <a:pt x="3275208" y="91091"/>
                </a:lnTo>
                <a:lnTo>
                  <a:pt x="3307078" y="128441"/>
                </a:lnTo>
                <a:lnTo>
                  <a:pt x="3332469" y="169942"/>
                </a:lnTo>
                <a:lnTo>
                  <a:pt x="3351033" y="214760"/>
                </a:lnTo>
                <a:lnTo>
                  <a:pt x="3362425" y="262060"/>
                </a:lnTo>
                <a:lnTo>
                  <a:pt x="3366299" y="311006"/>
                </a:lnTo>
                <a:lnTo>
                  <a:pt x="3366299" y="1554993"/>
                </a:lnTo>
                <a:lnTo>
                  <a:pt x="3362927" y="1600951"/>
                </a:lnTo>
                <a:lnTo>
                  <a:pt x="3353132" y="1644816"/>
                </a:lnTo>
                <a:lnTo>
                  <a:pt x="3337394" y="1686106"/>
                </a:lnTo>
                <a:lnTo>
                  <a:pt x="3316194" y="1724339"/>
                </a:lnTo>
                <a:lnTo>
                  <a:pt x="3290015" y="1759036"/>
                </a:lnTo>
                <a:lnTo>
                  <a:pt x="3259336" y="1789715"/>
                </a:lnTo>
                <a:lnTo>
                  <a:pt x="3224639" y="1815894"/>
                </a:lnTo>
                <a:lnTo>
                  <a:pt x="3186406" y="1837094"/>
                </a:lnTo>
                <a:lnTo>
                  <a:pt x="3145116" y="1852832"/>
                </a:lnTo>
                <a:lnTo>
                  <a:pt x="3101251" y="1862627"/>
                </a:lnTo>
                <a:lnTo>
                  <a:pt x="3055293" y="1865999"/>
                </a:lnTo>
                <a:lnTo>
                  <a:pt x="311006" y="1865999"/>
                </a:lnTo>
                <a:lnTo>
                  <a:pt x="265048" y="1862627"/>
                </a:lnTo>
                <a:lnTo>
                  <a:pt x="221183" y="1852832"/>
                </a:lnTo>
                <a:lnTo>
                  <a:pt x="179893" y="1837094"/>
                </a:lnTo>
                <a:lnTo>
                  <a:pt x="141660" y="1815894"/>
                </a:lnTo>
                <a:lnTo>
                  <a:pt x="106963" y="1789715"/>
                </a:lnTo>
                <a:lnTo>
                  <a:pt x="76284" y="1759036"/>
                </a:lnTo>
                <a:lnTo>
                  <a:pt x="50105" y="1724339"/>
                </a:lnTo>
                <a:lnTo>
                  <a:pt x="28905" y="1686106"/>
                </a:lnTo>
                <a:lnTo>
                  <a:pt x="13167" y="1644816"/>
                </a:lnTo>
                <a:lnTo>
                  <a:pt x="3372" y="1600951"/>
                </a:lnTo>
                <a:lnTo>
                  <a:pt x="0" y="1554993"/>
                </a:lnTo>
                <a:lnTo>
                  <a:pt x="0" y="311006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00940" y="2883925"/>
            <a:ext cx="252222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Other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features:</a:t>
            </a:r>
            <a:endParaRPr sz="1400">
              <a:latin typeface="Arial"/>
              <a:cs typeface="Arial"/>
            </a:endParaRPr>
          </a:p>
          <a:p>
            <a:pPr marL="469900" indent="-328295">
              <a:lnSpc>
                <a:spcPts val="1545"/>
              </a:lnSpc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Poverty Index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Band</a:t>
            </a:r>
            <a:endParaRPr sz="1300">
              <a:latin typeface="Arial"/>
              <a:cs typeface="Arial"/>
            </a:endParaRPr>
          </a:p>
          <a:p>
            <a:pPr marL="469900" indent="-328295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Age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Band</a:t>
            </a:r>
            <a:endParaRPr sz="1300">
              <a:latin typeface="Arial"/>
              <a:cs typeface="Arial"/>
            </a:endParaRPr>
          </a:p>
          <a:p>
            <a:pPr marL="469900" indent="-328295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Previous</a:t>
            </a:r>
            <a:r>
              <a:rPr sz="1300" spc="-8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Attempts</a:t>
            </a:r>
            <a:endParaRPr sz="1300">
              <a:latin typeface="Arial"/>
              <a:cs typeface="Arial"/>
            </a:endParaRPr>
          </a:p>
          <a:p>
            <a:pPr marL="469900" indent="-328295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Studied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Credits</a:t>
            </a:r>
            <a:endParaRPr sz="1300">
              <a:latin typeface="Arial"/>
              <a:cs typeface="Arial"/>
            </a:endParaRPr>
          </a:p>
          <a:p>
            <a:pPr marL="469900" indent="-328295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Disability</a:t>
            </a:r>
            <a:endParaRPr sz="1300">
              <a:latin typeface="Arial"/>
              <a:cs typeface="Arial"/>
            </a:endParaRPr>
          </a:p>
          <a:p>
            <a:pPr marL="469900" indent="-328295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Education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Level</a:t>
            </a:r>
            <a:endParaRPr sz="1300">
              <a:latin typeface="Arial"/>
              <a:cs typeface="Arial"/>
            </a:endParaRPr>
          </a:p>
          <a:p>
            <a:pPr marL="469900" indent="-328295">
              <a:lnSpc>
                <a:spcPct val="100000"/>
              </a:lnSpc>
              <a:spcBef>
                <a:spcPts val="15"/>
              </a:spcBef>
              <a:buChar char="●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Student Activity: Sum</a:t>
            </a:r>
            <a:r>
              <a:rPr sz="1300" spc="-15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Clicks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91525" y="4400550"/>
            <a:ext cx="685799" cy="685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46625"/>
            <a:ext cx="86137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EDA: Examine Data and </a:t>
            </a:r>
            <a:r>
              <a:rPr spc="-5" dirty="0"/>
              <a:t>New</a:t>
            </a:r>
            <a:r>
              <a:rPr dirty="0"/>
              <a:t> </a:t>
            </a:r>
            <a:r>
              <a:rPr spc="-10" dirty="0"/>
              <a:t>Features</a:t>
            </a:r>
            <a:r>
              <a:rPr lang="en-US" spc="-10" dirty="0"/>
              <a:t> – Chris and Chris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6017177" y="663717"/>
            <a:ext cx="2738807" cy="1862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6916" y="647766"/>
            <a:ext cx="2789181" cy="1884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31616" y="2680997"/>
            <a:ext cx="5449277" cy="2341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88675" y="536874"/>
            <a:ext cx="6044565" cy="2035175"/>
          </a:xfrm>
          <a:custGeom>
            <a:avLst/>
            <a:gdLst/>
            <a:ahLst/>
            <a:cxnLst/>
            <a:rect l="l" t="t" r="r" b="b"/>
            <a:pathLst>
              <a:path w="6044565" h="2035175">
                <a:moveTo>
                  <a:pt x="0" y="0"/>
                </a:moveTo>
                <a:lnTo>
                  <a:pt x="6044099" y="0"/>
                </a:lnTo>
                <a:lnTo>
                  <a:pt x="6044099" y="2034899"/>
                </a:lnTo>
                <a:lnTo>
                  <a:pt x="0" y="2034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500" y="1244400"/>
            <a:ext cx="2573655" cy="467995"/>
          </a:xfrm>
          <a:custGeom>
            <a:avLst/>
            <a:gdLst/>
            <a:ahLst/>
            <a:cxnLst/>
            <a:rect l="l" t="t" r="r" b="b"/>
            <a:pathLst>
              <a:path w="2573655" h="467994">
                <a:moveTo>
                  <a:pt x="2495448" y="467699"/>
                </a:moveTo>
                <a:lnTo>
                  <a:pt x="77951" y="467699"/>
                </a:lnTo>
                <a:lnTo>
                  <a:pt x="47609" y="461574"/>
                </a:lnTo>
                <a:lnTo>
                  <a:pt x="22831" y="444868"/>
                </a:lnTo>
                <a:lnTo>
                  <a:pt x="6125" y="420090"/>
                </a:lnTo>
                <a:lnTo>
                  <a:pt x="0" y="389748"/>
                </a:lnTo>
                <a:lnTo>
                  <a:pt x="0" y="77951"/>
                </a:lnTo>
                <a:lnTo>
                  <a:pt x="6125" y="47609"/>
                </a:lnTo>
                <a:lnTo>
                  <a:pt x="22831" y="22831"/>
                </a:lnTo>
                <a:lnTo>
                  <a:pt x="47609" y="6125"/>
                </a:lnTo>
                <a:lnTo>
                  <a:pt x="77951" y="0"/>
                </a:lnTo>
                <a:lnTo>
                  <a:pt x="2495448" y="0"/>
                </a:lnTo>
                <a:lnTo>
                  <a:pt x="2538695" y="13096"/>
                </a:lnTo>
                <a:lnTo>
                  <a:pt x="2567466" y="48120"/>
                </a:lnTo>
                <a:lnTo>
                  <a:pt x="2573399" y="77951"/>
                </a:lnTo>
                <a:lnTo>
                  <a:pt x="2573399" y="389748"/>
                </a:lnTo>
                <a:lnTo>
                  <a:pt x="2567274" y="420090"/>
                </a:lnTo>
                <a:lnTo>
                  <a:pt x="2550568" y="444868"/>
                </a:lnTo>
                <a:lnTo>
                  <a:pt x="2525790" y="461574"/>
                </a:lnTo>
                <a:lnTo>
                  <a:pt x="2495448" y="467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500" y="1244400"/>
            <a:ext cx="2573655" cy="467995"/>
          </a:xfrm>
          <a:custGeom>
            <a:avLst/>
            <a:gdLst/>
            <a:ahLst/>
            <a:cxnLst/>
            <a:rect l="l" t="t" r="r" b="b"/>
            <a:pathLst>
              <a:path w="2573655" h="467994">
                <a:moveTo>
                  <a:pt x="0" y="77951"/>
                </a:moveTo>
                <a:lnTo>
                  <a:pt x="6125" y="47609"/>
                </a:lnTo>
                <a:lnTo>
                  <a:pt x="22831" y="22831"/>
                </a:lnTo>
                <a:lnTo>
                  <a:pt x="47609" y="6125"/>
                </a:lnTo>
                <a:lnTo>
                  <a:pt x="77951" y="0"/>
                </a:lnTo>
                <a:lnTo>
                  <a:pt x="2495448" y="0"/>
                </a:lnTo>
                <a:lnTo>
                  <a:pt x="2538695" y="13096"/>
                </a:lnTo>
                <a:lnTo>
                  <a:pt x="2567466" y="48120"/>
                </a:lnTo>
                <a:lnTo>
                  <a:pt x="2573399" y="77951"/>
                </a:lnTo>
                <a:lnTo>
                  <a:pt x="2573399" y="389748"/>
                </a:lnTo>
                <a:lnTo>
                  <a:pt x="2567274" y="420090"/>
                </a:lnTo>
                <a:lnTo>
                  <a:pt x="2550568" y="444868"/>
                </a:lnTo>
                <a:lnTo>
                  <a:pt x="2525790" y="461574"/>
                </a:lnTo>
                <a:lnTo>
                  <a:pt x="2495448" y="467699"/>
                </a:lnTo>
                <a:lnTo>
                  <a:pt x="77951" y="467699"/>
                </a:lnTo>
                <a:lnTo>
                  <a:pt x="47609" y="461574"/>
                </a:lnTo>
                <a:lnTo>
                  <a:pt x="22831" y="444868"/>
                </a:lnTo>
                <a:lnTo>
                  <a:pt x="6125" y="420090"/>
                </a:lnTo>
                <a:lnTo>
                  <a:pt x="0" y="389748"/>
                </a:lnTo>
                <a:lnTo>
                  <a:pt x="0" y="779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4029" y="1209771"/>
            <a:ext cx="228092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79730" marR="5080" indent="-367665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latin typeface="Impact"/>
                <a:cs typeface="Impact"/>
              </a:rPr>
              <a:t>Course </a:t>
            </a:r>
            <a:r>
              <a:rPr sz="1600" b="1" spc="-10" dirty="0">
                <a:latin typeface="Impact"/>
                <a:cs typeface="Impact"/>
              </a:rPr>
              <a:t>Modules </a:t>
            </a:r>
            <a:r>
              <a:rPr sz="1600" b="1" spc="-5" dirty="0">
                <a:latin typeface="Impact"/>
                <a:cs typeface="Impact"/>
              </a:rPr>
              <a:t>vs. </a:t>
            </a:r>
            <a:r>
              <a:rPr sz="1600" b="1" spc="-10" dirty="0">
                <a:latin typeface="Impact"/>
                <a:cs typeface="Impact"/>
              </a:rPr>
              <a:t>Module  Subject </a:t>
            </a:r>
            <a:r>
              <a:rPr sz="1600" b="1" spc="-5" dirty="0">
                <a:latin typeface="Impact"/>
                <a:cs typeface="Impact"/>
              </a:rPr>
              <a:t>on</a:t>
            </a:r>
            <a:r>
              <a:rPr sz="1600" b="1" spc="-10" dirty="0">
                <a:latin typeface="Impact"/>
                <a:cs typeface="Impact"/>
              </a:rPr>
              <a:t> Gender</a:t>
            </a:r>
            <a:endParaRPr sz="1600">
              <a:latin typeface="Impact"/>
              <a:cs typeface="Impac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550" y="3544275"/>
            <a:ext cx="2429510" cy="467995"/>
          </a:xfrm>
          <a:custGeom>
            <a:avLst/>
            <a:gdLst/>
            <a:ahLst/>
            <a:cxnLst/>
            <a:rect l="l" t="t" r="r" b="b"/>
            <a:pathLst>
              <a:path w="2429510" h="467995">
                <a:moveTo>
                  <a:pt x="2351448" y="467699"/>
                </a:moveTo>
                <a:lnTo>
                  <a:pt x="77951" y="467699"/>
                </a:lnTo>
                <a:lnTo>
                  <a:pt x="47609" y="461574"/>
                </a:lnTo>
                <a:lnTo>
                  <a:pt x="22831" y="444868"/>
                </a:lnTo>
                <a:lnTo>
                  <a:pt x="6125" y="420090"/>
                </a:lnTo>
                <a:lnTo>
                  <a:pt x="0" y="389748"/>
                </a:lnTo>
                <a:lnTo>
                  <a:pt x="0" y="77951"/>
                </a:lnTo>
                <a:lnTo>
                  <a:pt x="6125" y="47609"/>
                </a:lnTo>
                <a:lnTo>
                  <a:pt x="22831" y="22831"/>
                </a:lnTo>
                <a:lnTo>
                  <a:pt x="47609" y="6125"/>
                </a:lnTo>
                <a:lnTo>
                  <a:pt x="77951" y="0"/>
                </a:lnTo>
                <a:lnTo>
                  <a:pt x="2351448" y="0"/>
                </a:lnTo>
                <a:lnTo>
                  <a:pt x="2394695" y="13097"/>
                </a:lnTo>
                <a:lnTo>
                  <a:pt x="2423466" y="48120"/>
                </a:lnTo>
                <a:lnTo>
                  <a:pt x="2429399" y="77951"/>
                </a:lnTo>
                <a:lnTo>
                  <a:pt x="2429399" y="389748"/>
                </a:lnTo>
                <a:lnTo>
                  <a:pt x="2423274" y="420090"/>
                </a:lnTo>
                <a:lnTo>
                  <a:pt x="2406568" y="444868"/>
                </a:lnTo>
                <a:lnTo>
                  <a:pt x="2381790" y="461574"/>
                </a:lnTo>
                <a:lnTo>
                  <a:pt x="2351448" y="467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4550" y="3544275"/>
            <a:ext cx="2429510" cy="467995"/>
          </a:xfrm>
          <a:custGeom>
            <a:avLst/>
            <a:gdLst/>
            <a:ahLst/>
            <a:cxnLst/>
            <a:rect l="l" t="t" r="r" b="b"/>
            <a:pathLst>
              <a:path w="2429510" h="467995">
                <a:moveTo>
                  <a:pt x="0" y="77951"/>
                </a:moveTo>
                <a:lnTo>
                  <a:pt x="6125" y="47609"/>
                </a:lnTo>
                <a:lnTo>
                  <a:pt x="22831" y="22831"/>
                </a:lnTo>
                <a:lnTo>
                  <a:pt x="47609" y="6125"/>
                </a:lnTo>
                <a:lnTo>
                  <a:pt x="77951" y="0"/>
                </a:lnTo>
                <a:lnTo>
                  <a:pt x="2351448" y="0"/>
                </a:lnTo>
                <a:lnTo>
                  <a:pt x="2394695" y="13097"/>
                </a:lnTo>
                <a:lnTo>
                  <a:pt x="2423466" y="48120"/>
                </a:lnTo>
                <a:lnTo>
                  <a:pt x="2429399" y="77951"/>
                </a:lnTo>
                <a:lnTo>
                  <a:pt x="2429399" y="389748"/>
                </a:lnTo>
                <a:lnTo>
                  <a:pt x="2423274" y="420090"/>
                </a:lnTo>
                <a:lnTo>
                  <a:pt x="2406568" y="444868"/>
                </a:lnTo>
                <a:lnTo>
                  <a:pt x="2381790" y="461574"/>
                </a:lnTo>
                <a:lnTo>
                  <a:pt x="2351448" y="467699"/>
                </a:lnTo>
                <a:lnTo>
                  <a:pt x="77951" y="467699"/>
                </a:lnTo>
                <a:lnTo>
                  <a:pt x="47609" y="461574"/>
                </a:lnTo>
                <a:lnTo>
                  <a:pt x="22831" y="444868"/>
                </a:lnTo>
                <a:lnTo>
                  <a:pt x="6125" y="420090"/>
                </a:lnTo>
                <a:lnTo>
                  <a:pt x="0" y="389748"/>
                </a:lnTo>
                <a:lnTo>
                  <a:pt x="0" y="779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7686" y="3509647"/>
            <a:ext cx="177800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25425" marR="5080" indent="-21336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latin typeface="Impact"/>
                <a:cs typeface="Impact"/>
              </a:rPr>
              <a:t>Target </a:t>
            </a:r>
            <a:r>
              <a:rPr sz="1600" b="1" spc="-10" dirty="0">
                <a:latin typeface="Impact"/>
                <a:cs typeface="Impact"/>
              </a:rPr>
              <a:t>Variable: Final  </a:t>
            </a:r>
            <a:r>
              <a:rPr sz="1600" b="1" spc="-5" dirty="0">
                <a:latin typeface="Impact"/>
                <a:cs typeface="Impact"/>
              </a:rPr>
              <a:t>Result on</a:t>
            </a:r>
            <a:r>
              <a:rPr sz="1600" b="1" spc="-25" dirty="0">
                <a:latin typeface="Impact"/>
                <a:cs typeface="Impact"/>
              </a:rPr>
              <a:t> </a:t>
            </a:r>
            <a:r>
              <a:rPr sz="1600" b="1" spc="-10" dirty="0">
                <a:latin typeface="Impact"/>
                <a:cs typeface="Impact"/>
              </a:rPr>
              <a:t>Clicks</a:t>
            </a:r>
            <a:endParaRPr sz="1600">
              <a:latin typeface="Impact"/>
              <a:cs typeface="Impac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91525" y="4400550"/>
            <a:ext cx="685799" cy="685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8675" y="2638425"/>
            <a:ext cx="6044565" cy="2448560"/>
          </a:xfrm>
          <a:custGeom>
            <a:avLst/>
            <a:gdLst/>
            <a:ahLst/>
            <a:cxnLst/>
            <a:rect l="l" t="t" r="r" b="b"/>
            <a:pathLst>
              <a:path w="6044565" h="2448560">
                <a:moveTo>
                  <a:pt x="0" y="0"/>
                </a:moveTo>
                <a:lnTo>
                  <a:pt x="6044099" y="0"/>
                </a:lnTo>
                <a:lnTo>
                  <a:pt x="6044099" y="2447999"/>
                </a:lnTo>
                <a:lnTo>
                  <a:pt x="0" y="2447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2017" y="3110639"/>
            <a:ext cx="2843886" cy="1906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1525" y="4400550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6214" y="1334650"/>
            <a:ext cx="1708955" cy="2876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" y="549025"/>
            <a:ext cx="2800925" cy="14790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199" y="2075750"/>
            <a:ext cx="2800925" cy="15309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00" y="3654371"/>
            <a:ext cx="2800925" cy="14891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3323" y="1447800"/>
            <a:ext cx="346125" cy="1047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3323" y="3194675"/>
            <a:ext cx="346125" cy="10477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5212" y="1695649"/>
            <a:ext cx="1543050" cy="380365"/>
          </a:xfrm>
          <a:custGeom>
            <a:avLst/>
            <a:gdLst/>
            <a:ahLst/>
            <a:cxnLst/>
            <a:rect l="l" t="t" r="r" b="b"/>
            <a:pathLst>
              <a:path w="1543050" h="380364">
                <a:moveTo>
                  <a:pt x="1479548" y="380099"/>
                </a:moveTo>
                <a:lnTo>
                  <a:pt x="63351" y="380099"/>
                </a:lnTo>
                <a:lnTo>
                  <a:pt x="38692" y="375121"/>
                </a:lnTo>
                <a:lnTo>
                  <a:pt x="18555" y="361544"/>
                </a:lnTo>
                <a:lnTo>
                  <a:pt x="4978" y="341407"/>
                </a:lnTo>
                <a:lnTo>
                  <a:pt x="0" y="316748"/>
                </a:lnTo>
                <a:lnTo>
                  <a:pt x="0" y="63351"/>
                </a:lnTo>
                <a:lnTo>
                  <a:pt x="4978" y="38692"/>
                </a:lnTo>
                <a:lnTo>
                  <a:pt x="18555" y="18554"/>
                </a:lnTo>
                <a:lnTo>
                  <a:pt x="38692" y="4978"/>
                </a:lnTo>
                <a:lnTo>
                  <a:pt x="63351" y="0"/>
                </a:lnTo>
                <a:lnTo>
                  <a:pt x="1479548" y="0"/>
                </a:lnTo>
                <a:lnTo>
                  <a:pt x="1524345" y="18555"/>
                </a:lnTo>
                <a:lnTo>
                  <a:pt x="1542899" y="63351"/>
                </a:lnTo>
                <a:lnTo>
                  <a:pt x="1542899" y="316748"/>
                </a:lnTo>
                <a:lnTo>
                  <a:pt x="1537921" y="341407"/>
                </a:lnTo>
                <a:lnTo>
                  <a:pt x="1524344" y="361544"/>
                </a:lnTo>
                <a:lnTo>
                  <a:pt x="1504207" y="375121"/>
                </a:lnTo>
                <a:lnTo>
                  <a:pt x="1479548" y="3800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5212" y="1695649"/>
            <a:ext cx="1543050" cy="380365"/>
          </a:xfrm>
          <a:custGeom>
            <a:avLst/>
            <a:gdLst/>
            <a:ahLst/>
            <a:cxnLst/>
            <a:rect l="l" t="t" r="r" b="b"/>
            <a:pathLst>
              <a:path w="1543050" h="380364">
                <a:moveTo>
                  <a:pt x="0" y="63351"/>
                </a:moveTo>
                <a:lnTo>
                  <a:pt x="4978" y="38692"/>
                </a:lnTo>
                <a:lnTo>
                  <a:pt x="18555" y="18555"/>
                </a:lnTo>
                <a:lnTo>
                  <a:pt x="38692" y="4978"/>
                </a:lnTo>
                <a:lnTo>
                  <a:pt x="63351" y="0"/>
                </a:lnTo>
                <a:lnTo>
                  <a:pt x="1479548" y="0"/>
                </a:lnTo>
                <a:lnTo>
                  <a:pt x="1524344" y="18554"/>
                </a:lnTo>
                <a:lnTo>
                  <a:pt x="1542899" y="63351"/>
                </a:lnTo>
                <a:lnTo>
                  <a:pt x="1542899" y="316748"/>
                </a:lnTo>
                <a:lnTo>
                  <a:pt x="1537921" y="341407"/>
                </a:lnTo>
                <a:lnTo>
                  <a:pt x="1524344" y="361544"/>
                </a:lnTo>
                <a:lnTo>
                  <a:pt x="1504207" y="375121"/>
                </a:lnTo>
                <a:lnTo>
                  <a:pt x="1479548" y="380099"/>
                </a:lnTo>
                <a:lnTo>
                  <a:pt x="63351" y="380099"/>
                </a:lnTo>
                <a:lnTo>
                  <a:pt x="38692" y="375121"/>
                </a:lnTo>
                <a:lnTo>
                  <a:pt x="18555" y="361544"/>
                </a:lnTo>
                <a:lnTo>
                  <a:pt x="4978" y="341407"/>
                </a:lnTo>
                <a:lnTo>
                  <a:pt x="0" y="316748"/>
                </a:lnTo>
                <a:lnTo>
                  <a:pt x="0" y="633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1727" y="1761113"/>
            <a:ext cx="1127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Impact"/>
                <a:cs typeface="Impact"/>
              </a:rPr>
              <a:t>Missingno</a:t>
            </a:r>
            <a:r>
              <a:rPr sz="1400" spc="-65" dirty="0">
                <a:latin typeface="Impact"/>
                <a:cs typeface="Impact"/>
              </a:rPr>
              <a:t> </a:t>
            </a:r>
            <a:r>
              <a:rPr sz="1400" spc="-5" dirty="0">
                <a:latin typeface="Impact"/>
                <a:cs typeface="Impact"/>
              </a:rPr>
              <a:t>Tool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1850" y="656949"/>
            <a:ext cx="2823229" cy="18715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32005" y="160325"/>
            <a:ext cx="2162810" cy="380365"/>
          </a:xfrm>
          <a:custGeom>
            <a:avLst/>
            <a:gdLst/>
            <a:ahLst/>
            <a:cxnLst/>
            <a:rect l="l" t="t" r="r" b="b"/>
            <a:pathLst>
              <a:path w="2162809" h="380365">
                <a:moveTo>
                  <a:pt x="2099348" y="380099"/>
                </a:moveTo>
                <a:lnTo>
                  <a:pt x="63351" y="380099"/>
                </a:lnTo>
                <a:lnTo>
                  <a:pt x="38692" y="375121"/>
                </a:lnTo>
                <a:lnTo>
                  <a:pt x="18555" y="361544"/>
                </a:lnTo>
                <a:lnTo>
                  <a:pt x="4978" y="341407"/>
                </a:lnTo>
                <a:lnTo>
                  <a:pt x="0" y="316748"/>
                </a:lnTo>
                <a:lnTo>
                  <a:pt x="0" y="63351"/>
                </a:lnTo>
                <a:lnTo>
                  <a:pt x="4978" y="38692"/>
                </a:lnTo>
                <a:lnTo>
                  <a:pt x="18555" y="18555"/>
                </a:lnTo>
                <a:lnTo>
                  <a:pt x="38692" y="4978"/>
                </a:lnTo>
                <a:lnTo>
                  <a:pt x="63351" y="0"/>
                </a:lnTo>
                <a:lnTo>
                  <a:pt x="2099348" y="0"/>
                </a:lnTo>
                <a:lnTo>
                  <a:pt x="2144144" y="18555"/>
                </a:lnTo>
                <a:lnTo>
                  <a:pt x="2162699" y="63351"/>
                </a:lnTo>
                <a:lnTo>
                  <a:pt x="2162699" y="316748"/>
                </a:lnTo>
                <a:lnTo>
                  <a:pt x="2157721" y="341407"/>
                </a:lnTo>
                <a:lnTo>
                  <a:pt x="2144144" y="361544"/>
                </a:lnTo>
                <a:lnTo>
                  <a:pt x="2124007" y="375121"/>
                </a:lnTo>
                <a:lnTo>
                  <a:pt x="2099348" y="3800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32005" y="160325"/>
            <a:ext cx="2162810" cy="380365"/>
          </a:xfrm>
          <a:custGeom>
            <a:avLst/>
            <a:gdLst/>
            <a:ahLst/>
            <a:cxnLst/>
            <a:rect l="l" t="t" r="r" b="b"/>
            <a:pathLst>
              <a:path w="2162809" h="380365">
                <a:moveTo>
                  <a:pt x="0" y="63351"/>
                </a:moveTo>
                <a:lnTo>
                  <a:pt x="4978" y="38692"/>
                </a:lnTo>
                <a:lnTo>
                  <a:pt x="18555" y="18555"/>
                </a:lnTo>
                <a:lnTo>
                  <a:pt x="38692" y="4978"/>
                </a:lnTo>
                <a:lnTo>
                  <a:pt x="63351" y="0"/>
                </a:lnTo>
                <a:lnTo>
                  <a:pt x="2099348" y="0"/>
                </a:lnTo>
                <a:lnTo>
                  <a:pt x="2144144" y="18555"/>
                </a:lnTo>
                <a:lnTo>
                  <a:pt x="2162699" y="63351"/>
                </a:lnTo>
                <a:lnTo>
                  <a:pt x="2162699" y="316748"/>
                </a:lnTo>
                <a:lnTo>
                  <a:pt x="2157721" y="341407"/>
                </a:lnTo>
                <a:lnTo>
                  <a:pt x="2144144" y="361544"/>
                </a:lnTo>
                <a:lnTo>
                  <a:pt x="2124007" y="375121"/>
                </a:lnTo>
                <a:lnTo>
                  <a:pt x="2099348" y="380099"/>
                </a:lnTo>
                <a:lnTo>
                  <a:pt x="63351" y="380099"/>
                </a:lnTo>
                <a:lnTo>
                  <a:pt x="38692" y="375121"/>
                </a:lnTo>
                <a:lnTo>
                  <a:pt x="18555" y="361544"/>
                </a:lnTo>
                <a:lnTo>
                  <a:pt x="4978" y="341407"/>
                </a:lnTo>
                <a:lnTo>
                  <a:pt x="0" y="316748"/>
                </a:lnTo>
                <a:lnTo>
                  <a:pt x="0" y="6335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79743" y="225788"/>
            <a:ext cx="1864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Impact"/>
                <a:cs typeface="Impact"/>
              </a:rPr>
              <a:t>Found Error in Score</a:t>
            </a:r>
            <a:r>
              <a:rPr sz="1400" spc="-70" dirty="0">
                <a:latin typeface="Impact"/>
                <a:cs typeface="Impact"/>
              </a:rPr>
              <a:t> </a:t>
            </a:r>
            <a:r>
              <a:rPr sz="1400" spc="-5" dirty="0">
                <a:latin typeface="Impact"/>
                <a:cs typeface="Impact"/>
              </a:rPr>
              <a:t>Bins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24324" y="2517175"/>
            <a:ext cx="417195" cy="511809"/>
          </a:xfrm>
          <a:custGeom>
            <a:avLst/>
            <a:gdLst/>
            <a:ahLst/>
            <a:cxnLst/>
            <a:rect l="l" t="t" r="r" b="b"/>
            <a:pathLst>
              <a:path w="417195" h="511810">
                <a:moveTo>
                  <a:pt x="312524" y="303149"/>
                </a:moveTo>
                <a:lnTo>
                  <a:pt x="104174" y="303149"/>
                </a:lnTo>
                <a:lnTo>
                  <a:pt x="104174" y="0"/>
                </a:lnTo>
                <a:lnTo>
                  <a:pt x="312524" y="0"/>
                </a:lnTo>
                <a:lnTo>
                  <a:pt x="312524" y="303149"/>
                </a:lnTo>
                <a:close/>
              </a:path>
              <a:path w="417195" h="511810">
                <a:moveTo>
                  <a:pt x="208349" y="511499"/>
                </a:moveTo>
                <a:lnTo>
                  <a:pt x="0" y="303149"/>
                </a:lnTo>
                <a:lnTo>
                  <a:pt x="416699" y="303149"/>
                </a:lnTo>
                <a:lnTo>
                  <a:pt x="208349" y="511499"/>
                </a:lnTo>
                <a:close/>
              </a:path>
            </a:pathLst>
          </a:custGeom>
          <a:solidFill>
            <a:srgbClr val="93C4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24324" y="2517175"/>
            <a:ext cx="417195" cy="511809"/>
          </a:xfrm>
          <a:custGeom>
            <a:avLst/>
            <a:gdLst/>
            <a:ahLst/>
            <a:cxnLst/>
            <a:rect l="l" t="t" r="r" b="b"/>
            <a:pathLst>
              <a:path w="417195" h="511810">
                <a:moveTo>
                  <a:pt x="312524" y="0"/>
                </a:moveTo>
                <a:lnTo>
                  <a:pt x="312524" y="303149"/>
                </a:lnTo>
                <a:lnTo>
                  <a:pt x="416699" y="303149"/>
                </a:lnTo>
                <a:lnTo>
                  <a:pt x="208349" y="511499"/>
                </a:lnTo>
                <a:lnTo>
                  <a:pt x="0" y="303149"/>
                </a:lnTo>
                <a:lnTo>
                  <a:pt x="104174" y="303149"/>
                </a:lnTo>
                <a:lnTo>
                  <a:pt x="104174" y="0"/>
                </a:lnTo>
                <a:lnTo>
                  <a:pt x="312524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61221" y="900666"/>
            <a:ext cx="113728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5176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Impact"/>
                <a:cs typeface="Impact"/>
              </a:rPr>
              <a:t>Code Used to  Check NaN</a:t>
            </a:r>
            <a:r>
              <a:rPr sz="1200" spc="-85" dirty="0">
                <a:latin typeface="Impact"/>
                <a:cs typeface="Impact"/>
              </a:rPr>
              <a:t> </a:t>
            </a:r>
            <a:r>
              <a:rPr sz="1200" spc="-5" dirty="0">
                <a:latin typeface="Impact"/>
                <a:cs typeface="Impact"/>
              </a:rPr>
              <a:t>Values</a:t>
            </a:r>
            <a:endParaRPr sz="1200">
              <a:latin typeface="Impact"/>
              <a:cs typeface="Impac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60025" y="296850"/>
            <a:ext cx="0" cy="4506595"/>
          </a:xfrm>
          <a:custGeom>
            <a:avLst/>
            <a:gdLst/>
            <a:ahLst/>
            <a:cxnLst/>
            <a:rect l="l" t="t" r="r" b="b"/>
            <a:pathLst>
              <a:path h="4506595">
                <a:moveTo>
                  <a:pt x="0" y="0"/>
                </a:moveTo>
                <a:lnTo>
                  <a:pt x="0" y="45062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125" y="46625"/>
            <a:ext cx="639707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EDA: Prepare Data </a:t>
            </a:r>
            <a:r>
              <a:rPr spc="-5" dirty="0"/>
              <a:t>for</a:t>
            </a:r>
            <a:r>
              <a:rPr spc="-35" dirty="0"/>
              <a:t> </a:t>
            </a:r>
            <a:r>
              <a:rPr spc="-10" dirty="0"/>
              <a:t>Modeling</a:t>
            </a:r>
            <a:r>
              <a:rPr lang="en-US" spc="-10" dirty="0"/>
              <a:t> – Chris and Chris</a:t>
            </a:r>
            <a:endParaRPr spc="-1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200" y="4457700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175" y="0"/>
            <a:ext cx="5215050" cy="70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100"/>
              </a:spcBef>
            </a:pPr>
            <a:r>
              <a:rPr b="0" spc="-10" dirty="0">
                <a:latin typeface="Impact"/>
                <a:cs typeface="Impact"/>
              </a:rPr>
              <a:t>Feature</a:t>
            </a:r>
            <a:r>
              <a:rPr b="0" spc="-15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Analysis</a:t>
            </a:r>
            <a:r>
              <a:rPr lang="en-US" b="0" spc="-5" dirty="0">
                <a:latin typeface="Impact"/>
                <a:cs typeface="Impact"/>
              </a:rPr>
              <a:t> – Peter</a:t>
            </a:r>
            <a:endParaRPr b="0" spc="-5" dirty="0">
              <a:latin typeface="Impact"/>
              <a:cs typeface="Impact"/>
            </a:endParaRPr>
          </a:p>
          <a:p>
            <a:pPr marL="1812289">
              <a:lnSpc>
                <a:spcPts val="2155"/>
              </a:lnSpc>
            </a:pPr>
            <a:r>
              <a:rPr sz="1800" b="0" spc="-5" dirty="0">
                <a:latin typeface="Impact"/>
                <a:cs typeface="Impact"/>
              </a:rPr>
              <a:t>Logistic</a:t>
            </a:r>
            <a:r>
              <a:rPr sz="1800" b="0" spc="-70" dirty="0">
                <a:latin typeface="Impact"/>
                <a:cs typeface="Impact"/>
              </a:rPr>
              <a:t> </a:t>
            </a:r>
            <a:r>
              <a:rPr sz="1800" b="0" spc="-5" dirty="0">
                <a:latin typeface="Impact"/>
                <a:cs typeface="Impact"/>
              </a:rPr>
              <a:t>Regression</a:t>
            </a:r>
            <a:endParaRPr sz="1800" dirty="0">
              <a:latin typeface="Impact"/>
              <a:cs typeface="Impac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6074" y="465780"/>
            <a:ext cx="2660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Impact"/>
                <a:cs typeface="Impact"/>
              </a:rPr>
              <a:t>Gradient Boosting</a:t>
            </a:r>
            <a:r>
              <a:rPr sz="1800" spc="-75" dirty="0">
                <a:latin typeface="Impact"/>
                <a:cs typeface="Impact"/>
              </a:rPr>
              <a:t> </a:t>
            </a:r>
            <a:r>
              <a:rPr sz="1800" spc="-5" dirty="0">
                <a:latin typeface="Impact"/>
                <a:cs typeface="Impact"/>
              </a:rPr>
              <a:t>Classifier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7336" y="755552"/>
            <a:ext cx="4153357" cy="2917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93925" y="748850"/>
            <a:ext cx="4245524" cy="2949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0524" y="3845455"/>
            <a:ext cx="130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Impact"/>
                <a:cs typeface="Impact"/>
              </a:rPr>
              <a:t>SGDClassifier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0135" y="4190293"/>
            <a:ext cx="7487050" cy="921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075" y="2110650"/>
            <a:ext cx="2556165" cy="572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5225" y="2095699"/>
            <a:ext cx="2982980" cy="685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775" y="83877"/>
            <a:ext cx="5698075" cy="5043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025" y="191099"/>
            <a:ext cx="2498725" cy="1025281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195"/>
              </a:spcBef>
            </a:pPr>
            <a:r>
              <a:rPr sz="2200" b="0" spc="-5" dirty="0">
                <a:latin typeface="Impact"/>
                <a:cs typeface="Impact"/>
              </a:rPr>
              <a:t>Feature Analysis  Pearson’s</a:t>
            </a:r>
            <a:r>
              <a:rPr sz="2200" b="0" spc="-90" dirty="0">
                <a:latin typeface="Impact"/>
                <a:cs typeface="Impact"/>
              </a:rPr>
              <a:t> </a:t>
            </a:r>
            <a:r>
              <a:rPr sz="2200" b="0" spc="-5" dirty="0">
                <a:latin typeface="Impact"/>
                <a:cs typeface="Impact"/>
              </a:rPr>
              <a:t>Correlation</a:t>
            </a:r>
            <a:br>
              <a:rPr lang="en-US" sz="2200" b="0" spc="-5" dirty="0">
                <a:latin typeface="Impact"/>
                <a:cs typeface="Impact"/>
              </a:rPr>
            </a:br>
            <a:r>
              <a:rPr lang="en-US" sz="2200" b="0" spc="-5" dirty="0">
                <a:latin typeface="Impact"/>
                <a:cs typeface="Impact"/>
              </a:rPr>
              <a:t>- Chris W.</a:t>
            </a:r>
            <a:endParaRPr sz="2200" dirty="0">
              <a:latin typeface="Impact"/>
              <a:cs typeface="Impac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58200" y="4457700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5C3917-FA74-4CBD-B5AD-5F0E3F735556}"/>
              </a:ext>
            </a:extLst>
          </p:cNvPr>
          <p:cNvSpPr/>
          <p:nvPr/>
        </p:nvSpPr>
        <p:spPr>
          <a:xfrm>
            <a:off x="0" y="-95250"/>
            <a:ext cx="9144000" cy="2361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85750"/>
            <a:ext cx="8839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spc="-15" dirty="0">
                <a:solidFill>
                  <a:schemeClr val="bg1"/>
                </a:solidFill>
                <a:latin typeface="Trebuchet MS" panose="020B0603020202020204" pitchFamily="34" charset="0"/>
                <a:ea typeface="HGPMinchoE" panose="020B0400000000000000" pitchFamily="18" charset="-128"/>
                <a:cs typeface="Simplified Arabic Fixed" panose="020B0604020202020204" pitchFamily="49" charset="-78"/>
              </a:rPr>
              <a:t> Research &amp; Inspiration</a:t>
            </a:r>
            <a:endParaRPr sz="4400" dirty="0">
              <a:solidFill>
                <a:schemeClr val="bg1"/>
              </a:solidFill>
              <a:latin typeface="Trebuchet MS" panose="020B0603020202020204" pitchFamily="34" charset="0"/>
              <a:ea typeface="HGPMinchoE" panose="020B0400000000000000" pitchFamily="18" charset="-128"/>
              <a:cs typeface="Simplified Arabic Fixed" panose="020B0604020202020204" pitchFamily="49" charset="-78"/>
            </a:endParaRP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B5B03848-9D9F-4D1D-B8AF-89D5D114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27635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5950" y="622841"/>
            <a:ext cx="638048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Modeling </a:t>
            </a:r>
            <a:r>
              <a:rPr sz="4800" spc="-10" dirty="0"/>
              <a:t>and</a:t>
            </a:r>
            <a:r>
              <a:rPr sz="4800" spc="-50" dirty="0"/>
              <a:t> </a:t>
            </a:r>
            <a:r>
              <a:rPr sz="4800" spc="-10" dirty="0"/>
              <a:t>Application</a:t>
            </a:r>
            <a:br>
              <a:rPr lang="en-US" sz="4800" spc="-10" dirty="0"/>
            </a:br>
            <a:r>
              <a:rPr lang="en-US" sz="4800" spc="-10" dirty="0"/>
              <a:t>- Peter</a:t>
            </a:r>
            <a:endParaRPr sz="4800" dirty="0"/>
          </a:p>
        </p:txBody>
      </p:sp>
      <p:sp>
        <p:nvSpPr>
          <p:cNvPr id="3" name="object 3"/>
          <p:cNvSpPr/>
          <p:nvPr/>
        </p:nvSpPr>
        <p:spPr>
          <a:xfrm>
            <a:off x="4266212" y="1548600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245725"/>
            <a:ext cx="9142024" cy="1860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3775" y="2365649"/>
            <a:ext cx="4603750" cy="685800"/>
          </a:xfrm>
          <a:prstGeom prst="rect">
            <a:avLst/>
          </a:prstGeom>
          <a:solidFill>
            <a:srgbClr val="6AA84F"/>
          </a:solidFill>
          <a:ln w="9524">
            <a:solidFill>
              <a:srgbClr val="274E13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85725" marR="224790">
              <a:lnSpc>
                <a:spcPts val="1650"/>
              </a:lnSpc>
              <a:spcBef>
                <a:spcPts val="1075"/>
              </a:spcBef>
            </a:pPr>
            <a:r>
              <a:rPr sz="1400" b="1" i="1" spc="-5" dirty="0">
                <a:solidFill>
                  <a:srgbClr val="FFFFFF"/>
                </a:solidFill>
                <a:latin typeface="Arial"/>
                <a:cs typeface="Arial"/>
              </a:rPr>
              <a:t>Note </a:t>
            </a:r>
            <a:r>
              <a:rPr sz="1400" b="1" i="1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400" b="1" i="1" spc="-5" dirty="0">
                <a:solidFill>
                  <a:srgbClr val="FFFFFF"/>
                </a:solidFill>
                <a:latin typeface="Arial"/>
                <a:cs typeface="Arial"/>
              </a:rPr>
              <a:t>we conducted </a:t>
            </a:r>
            <a:r>
              <a:rPr sz="1400" b="1" i="1" dirty="0">
                <a:solidFill>
                  <a:srgbClr val="FFFFFF"/>
                </a:solidFill>
                <a:latin typeface="Arial"/>
                <a:cs typeface="Arial"/>
              </a:rPr>
              <a:t>two </a:t>
            </a:r>
            <a:r>
              <a:rPr sz="1400" b="1" i="1" spc="-5" dirty="0">
                <a:solidFill>
                  <a:srgbClr val="FFFFFF"/>
                </a:solidFill>
                <a:latin typeface="Arial"/>
                <a:cs typeface="Arial"/>
              </a:rPr>
              <a:t>different modeling  analyses in parallel labeled as </a:t>
            </a:r>
            <a:r>
              <a:rPr sz="1400" b="1" i="1" spc="-10" dirty="0">
                <a:solidFill>
                  <a:srgbClr val="FFFFFF"/>
                </a:solidFill>
                <a:latin typeface="Arial"/>
                <a:cs typeface="Arial"/>
              </a:rPr>
              <a:t>Track </a:t>
            </a:r>
            <a:r>
              <a:rPr sz="1400" b="1" i="1" dirty="0">
                <a:solidFill>
                  <a:srgbClr val="FFFFFF"/>
                </a:solidFill>
                <a:latin typeface="Arial"/>
                <a:cs typeface="Arial"/>
              </a:rPr>
              <a:t>1 </a:t>
            </a:r>
            <a:r>
              <a:rPr sz="1400" b="1" i="1" spc="-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400" b="1" i="1" spc="-1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1400" b="1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6774" y="653675"/>
            <a:ext cx="7768543" cy="413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950" y="17305"/>
            <a:ext cx="59112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Model Evaluation </a:t>
            </a:r>
            <a:r>
              <a:rPr sz="4000" spc="-5" dirty="0"/>
              <a:t>- </a:t>
            </a:r>
            <a:r>
              <a:rPr sz="4000" spc="-10" dirty="0"/>
              <a:t>2013</a:t>
            </a:r>
            <a:r>
              <a:rPr sz="4000" spc="-65" dirty="0"/>
              <a:t> </a:t>
            </a:r>
            <a:r>
              <a:rPr sz="4000" spc="-10" dirty="0"/>
              <a:t>Data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500" y="4691700"/>
            <a:ext cx="938530" cy="347980"/>
          </a:xfrm>
          <a:prstGeom prst="rect">
            <a:avLst/>
          </a:prstGeom>
          <a:solidFill>
            <a:srgbClr val="A4C1F4"/>
          </a:solidFill>
          <a:ln w="9524">
            <a:solidFill>
              <a:srgbClr val="595959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1400" spc="-15" dirty="0">
                <a:latin typeface="Arial"/>
                <a:cs typeface="Arial"/>
              </a:rPr>
              <a:t>Track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50" y="17305"/>
            <a:ext cx="4641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Classification</a:t>
            </a:r>
            <a:r>
              <a:rPr sz="4000" spc="-35" dirty="0"/>
              <a:t> </a:t>
            </a:r>
            <a:r>
              <a:rPr sz="4000" spc="-10" dirty="0"/>
              <a:t>Reports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699337" y="708619"/>
            <a:ext cx="3278890" cy="21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2375" y="2922777"/>
            <a:ext cx="3306152" cy="213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5312" y="689539"/>
            <a:ext cx="3344787" cy="4355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1274" y="1682075"/>
            <a:ext cx="660400" cy="816610"/>
          </a:xfrm>
          <a:custGeom>
            <a:avLst/>
            <a:gdLst/>
            <a:ahLst/>
            <a:cxnLst/>
            <a:rect l="l" t="t" r="r" b="b"/>
            <a:pathLst>
              <a:path w="660400" h="816610">
                <a:moveTo>
                  <a:pt x="0" y="0"/>
                </a:moveTo>
                <a:lnTo>
                  <a:pt x="660299" y="0"/>
                </a:lnTo>
                <a:lnTo>
                  <a:pt x="660299" y="816599"/>
                </a:lnTo>
                <a:lnTo>
                  <a:pt x="0" y="816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74749" y="1682075"/>
            <a:ext cx="660400" cy="816610"/>
          </a:xfrm>
          <a:custGeom>
            <a:avLst/>
            <a:gdLst/>
            <a:ahLst/>
            <a:cxnLst/>
            <a:rect l="l" t="t" r="r" b="b"/>
            <a:pathLst>
              <a:path w="660400" h="816610">
                <a:moveTo>
                  <a:pt x="0" y="0"/>
                </a:moveTo>
                <a:lnTo>
                  <a:pt x="660299" y="0"/>
                </a:lnTo>
                <a:lnTo>
                  <a:pt x="660299" y="816599"/>
                </a:lnTo>
                <a:lnTo>
                  <a:pt x="0" y="816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74749" y="3891874"/>
            <a:ext cx="660400" cy="816610"/>
          </a:xfrm>
          <a:custGeom>
            <a:avLst/>
            <a:gdLst/>
            <a:ahLst/>
            <a:cxnLst/>
            <a:rect l="l" t="t" r="r" b="b"/>
            <a:pathLst>
              <a:path w="660400" h="816610">
                <a:moveTo>
                  <a:pt x="0" y="0"/>
                </a:moveTo>
                <a:lnTo>
                  <a:pt x="660299" y="0"/>
                </a:lnTo>
                <a:lnTo>
                  <a:pt x="660299" y="816599"/>
                </a:lnTo>
                <a:lnTo>
                  <a:pt x="0" y="816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7550" y="3891874"/>
            <a:ext cx="660400" cy="816610"/>
          </a:xfrm>
          <a:custGeom>
            <a:avLst/>
            <a:gdLst/>
            <a:ahLst/>
            <a:cxnLst/>
            <a:rect l="l" t="t" r="r" b="b"/>
            <a:pathLst>
              <a:path w="660400" h="816610">
                <a:moveTo>
                  <a:pt x="0" y="0"/>
                </a:moveTo>
                <a:lnTo>
                  <a:pt x="660299" y="0"/>
                </a:lnTo>
                <a:lnTo>
                  <a:pt x="660299" y="816599"/>
                </a:lnTo>
                <a:lnTo>
                  <a:pt x="0" y="816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1807" y="1159587"/>
            <a:ext cx="335280" cy="1077595"/>
          </a:xfrm>
          <a:prstGeom prst="rect">
            <a:avLst/>
          </a:prstGeom>
        </p:spPr>
        <p:txBody>
          <a:bodyPr vert="vert270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5" dirty="0">
                <a:latin typeface="Impact"/>
                <a:cs typeface="Impact"/>
              </a:rPr>
              <a:t>LinearSVC</a:t>
            </a:r>
            <a:endParaRPr sz="2000">
              <a:latin typeface="Impact"/>
              <a:cs typeface="Impac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807" y="2601327"/>
            <a:ext cx="335280" cy="2034539"/>
          </a:xfrm>
          <a:prstGeom prst="rect">
            <a:avLst/>
          </a:prstGeom>
        </p:spPr>
        <p:txBody>
          <a:bodyPr vert="vert270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5" dirty="0">
                <a:latin typeface="Impact"/>
                <a:cs typeface="Impact"/>
              </a:rPr>
              <a:t>LogisticRegression</a:t>
            </a:r>
            <a:endParaRPr sz="2000">
              <a:latin typeface="Impact"/>
              <a:cs typeface="Impac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3175" y="736974"/>
            <a:ext cx="242570" cy="201422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" dirty="0">
                <a:latin typeface="Impact"/>
                <a:cs typeface="Impact"/>
              </a:rPr>
              <a:t>GradientBoostingClassifier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26957" y="3187922"/>
            <a:ext cx="335280" cy="1447800"/>
          </a:xfrm>
          <a:prstGeom prst="rect">
            <a:avLst/>
          </a:prstGeom>
        </p:spPr>
        <p:txBody>
          <a:bodyPr vert="vert270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5" dirty="0">
                <a:latin typeface="Impact"/>
                <a:cs typeface="Impact"/>
              </a:rPr>
              <a:t>SGDClassifier</a:t>
            </a:r>
            <a:endParaRPr sz="2000">
              <a:latin typeface="Impact"/>
              <a:cs typeface="Impac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500" y="4767900"/>
            <a:ext cx="938530" cy="347980"/>
          </a:xfrm>
          <a:prstGeom prst="rect">
            <a:avLst/>
          </a:prstGeom>
          <a:solidFill>
            <a:srgbClr val="A4C1F4"/>
          </a:solidFill>
          <a:ln w="9524">
            <a:solidFill>
              <a:srgbClr val="595959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1400" spc="-15" dirty="0">
                <a:latin typeface="Arial"/>
                <a:cs typeface="Arial"/>
              </a:rPr>
              <a:t>Track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950" y="17305"/>
            <a:ext cx="344995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Cross</a:t>
            </a:r>
            <a:r>
              <a:rPr sz="4000" spc="-70" dirty="0"/>
              <a:t> </a:t>
            </a:r>
            <a:r>
              <a:rPr sz="4000" spc="-10" dirty="0"/>
              <a:t>Validation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733149" y="2897097"/>
            <a:ext cx="3400274" cy="2141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093" y="792593"/>
            <a:ext cx="3363433" cy="216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0700" y="640925"/>
            <a:ext cx="3340107" cy="2130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362" y="3047074"/>
            <a:ext cx="3119379" cy="1964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807" y="1159587"/>
            <a:ext cx="335280" cy="1077595"/>
          </a:xfrm>
          <a:prstGeom prst="rect">
            <a:avLst/>
          </a:prstGeom>
        </p:spPr>
        <p:txBody>
          <a:bodyPr vert="vert270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5" dirty="0">
                <a:latin typeface="Impact"/>
                <a:cs typeface="Impact"/>
              </a:rPr>
              <a:t>LinearSVC</a:t>
            </a:r>
            <a:endParaRPr sz="2000">
              <a:latin typeface="Impact"/>
              <a:cs typeface="Impac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807" y="2601327"/>
            <a:ext cx="335280" cy="2034539"/>
          </a:xfrm>
          <a:prstGeom prst="rect">
            <a:avLst/>
          </a:prstGeom>
        </p:spPr>
        <p:txBody>
          <a:bodyPr vert="vert270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5" dirty="0">
                <a:latin typeface="Impact"/>
                <a:cs typeface="Impact"/>
              </a:rPr>
              <a:t>LogisticRegression</a:t>
            </a:r>
            <a:endParaRPr sz="2000">
              <a:latin typeface="Impact"/>
              <a:cs typeface="Impac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4575" y="736974"/>
            <a:ext cx="242570" cy="201422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" dirty="0">
                <a:latin typeface="Impact"/>
                <a:cs typeface="Impact"/>
              </a:rPr>
              <a:t>GradientBoostingClassifier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0320" y="3308946"/>
            <a:ext cx="335280" cy="1447800"/>
          </a:xfrm>
          <a:prstGeom prst="rect">
            <a:avLst/>
          </a:prstGeom>
        </p:spPr>
        <p:txBody>
          <a:bodyPr vert="vert270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5" dirty="0">
                <a:latin typeface="Impact"/>
                <a:cs typeface="Impact"/>
              </a:rPr>
              <a:t>SGDClassifier</a:t>
            </a:r>
            <a:endParaRPr sz="2000">
              <a:latin typeface="Impact"/>
              <a:cs typeface="Impac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500" y="4691700"/>
            <a:ext cx="938530" cy="347980"/>
          </a:xfrm>
          <a:prstGeom prst="rect">
            <a:avLst/>
          </a:prstGeom>
          <a:solidFill>
            <a:srgbClr val="A4C1F4"/>
          </a:solidFill>
          <a:ln w="9524">
            <a:solidFill>
              <a:srgbClr val="595959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1400" spc="-15" dirty="0">
                <a:latin typeface="Arial"/>
                <a:cs typeface="Arial"/>
              </a:rPr>
              <a:t>Track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5C3917-FA74-4CBD-B5AD-5F0E3F735556}"/>
              </a:ext>
            </a:extLst>
          </p:cNvPr>
          <p:cNvSpPr/>
          <p:nvPr/>
        </p:nvSpPr>
        <p:spPr>
          <a:xfrm>
            <a:off x="0" y="-95250"/>
            <a:ext cx="9144000" cy="2361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85750"/>
            <a:ext cx="8839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spc="-15" dirty="0">
                <a:solidFill>
                  <a:schemeClr val="bg1"/>
                </a:solidFill>
                <a:latin typeface="Trebuchet MS" panose="020B0603020202020204" pitchFamily="34" charset="0"/>
                <a:ea typeface="HGPMinchoE" panose="020B0400000000000000" pitchFamily="18" charset="-128"/>
                <a:cs typeface="Simplified Arabic Fixed" panose="020B0604020202020204" pitchFamily="49" charset="-78"/>
              </a:rPr>
              <a:t> Research &amp; Inspiration</a:t>
            </a:r>
            <a:endParaRPr sz="4400" dirty="0">
              <a:solidFill>
                <a:schemeClr val="bg1"/>
              </a:solidFill>
              <a:latin typeface="Trebuchet MS" panose="020B0603020202020204" pitchFamily="34" charset="0"/>
              <a:ea typeface="HGPMinchoE" panose="020B0400000000000000" pitchFamily="18" charset="-128"/>
              <a:cs typeface="Simplified Arabic Fixed" panose="020B0604020202020204" pitchFamily="49" charset="-78"/>
            </a:endParaRP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B5B03848-9D9F-4D1D-B8AF-89D5D114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27635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7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5" y="46625"/>
            <a:ext cx="3529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Impact"/>
                <a:cs typeface="Impact"/>
              </a:rPr>
              <a:t>Model Summary</a:t>
            </a:r>
            <a:r>
              <a:rPr b="0" spc="-90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8456087" y="4457700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0125" y="560512"/>
            <a:ext cx="6755988" cy="234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1475" y="3267262"/>
            <a:ext cx="4616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Impact"/>
                <a:cs typeface="Impact"/>
              </a:rPr>
              <a:t>Breakdown </a:t>
            </a:r>
            <a:r>
              <a:rPr sz="1400" b="1" spc="-5" dirty="0">
                <a:latin typeface="Impact"/>
                <a:cs typeface="Impact"/>
              </a:rPr>
              <a:t>of Student Click </a:t>
            </a:r>
            <a:r>
              <a:rPr sz="1400" b="1" spc="-10" dirty="0">
                <a:latin typeface="Impact"/>
                <a:cs typeface="Impact"/>
              </a:rPr>
              <a:t>Behavior </a:t>
            </a:r>
            <a:r>
              <a:rPr sz="1400" b="1" spc="-5" dirty="0">
                <a:latin typeface="Impact"/>
                <a:cs typeface="Impact"/>
              </a:rPr>
              <a:t>in 2013 by Module</a:t>
            </a:r>
            <a:r>
              <a:rPr sz="1400" b="1" spc="25" dirty="0">
                <a:latin typeface="Impact"/>
                <a:cs typeface="Impact"/>
              </a:rPr>
              <a:t> </a:t>
            </a:r>
            <a:r>
              <a:rPr sz="1400" b="1" spc="-10" dirty="0">
                <a:latin typeface="Impact"/>
                <a:cs typeface="Impact"/>
              </a:rPr>
              <a:t>Domain</a:t>
            </a:r>
            <a:endParaRPr sz="1400">
              <a:latin typeface="Impact"/>
              <a:cs typeface="Impac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90825" y="3585400"/>
            <a:ext cx="4555513" cy="809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91700"/>
            <a:ext cx="935990" cy="347980"/>
          </a:xfrm>
          <a:custGeom>
            <a:avLst/>
            <a:gdLst/>
            <a:ahLst/>
            <a:cxnLst/>
            <a:rect l="l" t="t" r="r" b="b"/>
            <a:pathLst>
              <a:path w="935990" h="347979">
                <a:moveTo>
                  <a:pt x="0" y="0"/>
                </a:moveTo>
                <a:lnTo>
                  <a:pt x="935699" y="0"/>
                </a:lnTo>
                <a:lnTo>
                  <a:pt x="935699" y="347399"/>
                </a:lnTo>
                <a:lnTo>
                  <a:pt x="0" y="347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696462"/>
            <a:ext cx="931544" cy="338455"/>
          </a:xfrm>
          <a:prstGeom prst="rect">
            <a:avLst/>
          </a:prstGeom>
          <a:solidFill>
            <a:srgbClr val="A4C1F4"/>
          </a:solidFill>
        </p:spPr>
        <p:txBody>
          <a:bodyPr vert="horz" wrap="square" lIns="0" tIns="5715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450"/>
              </a:spcBef>
            </a:pPr>
            <a:r>
              <a:rPr sz="1400" spc="-15" dirty="0">
                <a:latin typeface="Arial"/>
                <a:cs typeface="Arial"/>
              </a:rPr>
              <a:t>Track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7500" y="2972750"/>
            <a:ext cx="2846074" cy="1919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75225"/>
            <a:ext cx="7835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Impact"/>
                <a:cs typeface="Impact"/>
              </a:rPr>
              <a:t>Logistic Regression </a:t>
            </a:r>
            <a:r>
              <a:rPr b="0" dirty="0">
                <a:latin typeface="Impact"/>
                <a:cs typeface="Impact"/>
              </a:rPr>
              <a:t>- </a:t>
            </a:r>
            <a:r>
              <a:rPr b="0" spc="-10" dirty="0">
                <a:latin typeface="Impact"/>
                <a:cs typeface="Impact"/>
              </a:rPr>
              <a:t>2013 </a:t>
            </a:r>
            <a:r>
              <a:rPr b="0" spc="-5" dirty="0">
                <a:latin typeface="Impact"/>
                <a:cs typeface="Impact"/>
              </a:rPr>
              <a:t>Data Use Selected</a:t>
            </a:r>
            <a:r>
              <a:rPr b="0" spc="-80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Features</a:t>
            </a:r>
          </a:p>
        </p:txBody>
      </p:sp>
      <p:sp>
        <p:nvSpPr>
          <p:cNvPr id="3" name="object 3"/>
          <p:cNvSpPr/>
          <p:nvPr/>
        </p:nvSpPr>
        <p:spPr>
          <a:xfrm>
            <a:off x="225375" y="3849299"/>
            <a:ext cx="3839210" cy="380365"/>
          </a:xfrm>
          <a:custGeom>
            <a:avLst/>
            <a:gdLst/>
            <a:ahLst/>
            <a:cxnLst/>
            <a:rect l="l" t="t" r="r" b="b"/>
            <a:pathLst>
              <a:path w="3839210" h="380364">
                <a:moveTo>
                  <a:pt x="3775798" y="379799"/>
                </a:moveTo>
                <a:lnTo>
                  <a:pt x="63301" y="379799"/>
                </a:lnTo>
                <a:lnTo>
                  <a:pt x="38661" y="374825"/>
                </a:lnTo>
                <a:lnTo>
                  <a:pt x="18540" y="361259"/>
                </a:lnTo>
                <a:lnTo>
                  <a:pt x="4974" y="341138"/>
                </a:lnTo>
                <a:lnTo>
                  <a:pt x="0" y="316498"/>
                </a:lnTo>
                <a:lnTo>
                  <a:pt x="0" y="63301"/>
                </a:lnTo>
                <a:lnTo>
                  <a:pt x="4974" y="38661"/>
                </a:lnTo>
                <a:lnTo>
                  <a:pt x="18540" y="18540"/>
                </a:lnTo>
                <a:lnTo>
                  <a:pt x="38661" y="4974"/>
                </a:lnTo>
                <a:lnTo>
                  <a:pt x="63301" y="0"/>
                </a:lnTo>
                <a:lnTo>
                  <a:pt x="3775798" y="0"/>
                </a:lnTo>
                <a:lnTo>
                  <a:pt x="3820559" y="18540"/>
                </a:lnTo>
                <a:lnTo>
                  <a:pt x="3839099" y="63301"/>
                </a:lnTo>
                <a:lnTo>
                  <a:pt x="3839099" y="316498"/>
                </a:lnTo>
                <a:lnTo>
                  <a:pt x="3834125" y="341138"/>
                </a:lnTo>
                <a:lnTo>
                  <a:pt x="3820559" y="361259"/>
                </a:lnTo>
                <a:lnTo>
                  <a:pt x="3800438" y="374825"/>
                </a:lnTo>
                <a:lnTo>
                  <a:pt x="3775798" y="3797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5375" y="3849299"/>
            <a:ext cx="3839210" cy="380365"/>
          </a:xfrm>
          <a:custGeom>
            <a:avLst/>
            <a:gdLst/>
            <a:ahLst/>
            <a:cxnLst/>
            <a:rect l="l" t="t" r="r" b="b"/>
            <a:pathLst>
              <a:path w="3839210" h="380364">
                <a:moveTo>
                  <a:pt x="0" y="63301"/>
                </a:moveTo>
                <a:lnTo>
                  <a:pt x="4974" y="38661"/>
                </a:lnTo>
                <a:lnTo>
                  <a:pt x="18540" y="18540"/>
                </a:lnTo>
                <a:lnTo>
                  <a:pt x="38661" y="4974"/>
                </a:lnTo>
                <a:lnTo>
                  <a:pt x="63301" y="0"/>
                </a:lnTo>
                <a:lnTo>
                  <a:pt x="3775798" y="0"/>
                </a:lnTo>
                <a:lnTo>
                  <a:pt x="3820559" y="18540"/>
                </a:lnTo>
                <a:lnTo>
                  <a:pt x="3839099" y="63301"/>
                </a:lnTo>
                <a:lnTo>
                  <a:pt x="3839099" y="316498"/>
                </a:lnTo>
                <a:lnTo>
                  <a:pt x="3834125" y="341138"/>
                </a:lnTo>
                <a:lnTo>
                  <a:pt x="3820559" y="361259"/>
                </a:lnTo>
                <a:lnTo>
                  <a:pt x="3800438" y="374825"/>
                </a:lnTo>
                <a:lnTo>
                  <a:pt x="3775798" y="379799"/>
                </a:lnTo>
                <a:lnTo>
                  <a:pt x="63301" y="379799"/>
                </a:lnTo>
                <a:lnTo>
                  <a:pt x="38661" y="374825"/>
                </a:lnTo>
                <a:lnTo>
                  <a:pt x="18540" y="361259"/>
                </a:lnTo>
                <a:lnTo>
                  <a:pt x="4974" y="341138"/>
                </a:lnTo>
                <a:lnTo>
                  <a:pt x="0" y="316498"/>
                </a:lnTo>
                <a:lnTo>
                  <a:pt x="0" y="6330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6940" y="3914613"/>
            <a:ext cx="3552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Logistic Regression Accuracy rate:</a:t>
            </a:r>
            <a:r>
              <a:rPr sz="1400" b="1" spc="-1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87.7%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112" y="952825"/>
            <a:ext cx="3747624" cy="2632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6875" y="941524"/>
            <a:ext cx="4673480" cy="3316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500" y="4691700"/>
            <a:ext cx="938530" cy="347980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1400" spc="-15" dirty="0">
                <a:latin typeface="Arial"/>
                <a:cs typeface="Arial"/>
              </a:rPr>
              <a:t>Track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80156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Impact"/>
                <a:cs typeface="Impact"/>
              </a:rPr>
              <a:t>Logistic Regression </a:t>
            </a:r>
            <a:r>
              <a:rPr b="0" dirty="0">
                <a:latin typeface="Impact"/>
                <a:cs typeface="Impact"/>
              </a:rPr>
              <a:t>- </a:t>
            </a:r>
            <a:r>
              <a:rPr b="0" spc="-5" dirty="0">
                <a:latin typeface="Impact"/>
                <a:cs typeface="Impact"/>
              </a:rPr>
              <a:t>Use Model to </a:t>
            </a:r>
            <a:r>
              <a:rPr b="0" spc="-10" dirty="0">
                <a:latin typeface="Impact"/>
                <a:cs typeface="Impact"/>
              </a:rPr>
              <a:t>Predict 2014</a:t>
            </a:r>
            <a:r>
              <a:rPr b="0" spc="-80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Dataset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1115" marR="274955">
              <a:lnSpc>
                <a:spcPct val="114599"/>
              </a:lnSpc>
              <a:spcBef>
                <a:spcPts val="100"/>
              </a:spcBef>
            </a:pPr>
            <a:r>
              <a:rPr spc="-20" dirty="0"/>
              <a:t>We </a:t>
            </a:r>
            <a:r>
              <a:rPr spc="-5" dirty="0"/>
              <a:t>used the </a:t>
            </a:r>
            <a:r>
              <a:rPr dirty="0"/>
              <a:t>model </a:t>
            </a:r>
            <a:r>
              <a:rPr spc="-5" dirty="0"/>
              <a:t>to predict the 2014  </a:t>
            </a:r>
            <a:r>
              <a:rPr i="1" dirty="0"/>
              <a:t>students’</a:t>
            </a:r>
            <a:r>
              <a:rPr i="1" spc="-110" dirty="0"/>
              <a:t> </a:t>
            </a:r>
            <a:r>
              <a:rPr i="1" spc="-5" dirty="0"/>
              <a:t>performance.</a:t>
            </a:r>
          </a:p>
          <a:p>
            <a:pPr marL="3841115" marR="5080">
              <a:lnSpc>
                <a:spcPct val="114599"/>
              </a:lnSpc>
              <a:spcBef>
                <a:spcPts val="1575"/>
              </a:spcBef>
            </a:pPr>
            <a:r>
              <a:rPr i="0" spc="-5" dirty="0">
                <a:latin typeface="Arial"/>
                <a:cs typeface="Arial"/>
              </a:rPr>
              <a:t>The </a:t>
            </a:r>
            <a:r>
              <a:rPr i="0" dirty="0">
                <a:latin typeface="Arial"/>
                <a:cs typeface="Arial"/>
              </a:rPr>
              <a:t>results show </a:t>
            </a:r>
            <a:r>
              <a:rPr i="0" spc="-5" dirty="0">
                <a:latin typeface="Arial"/>
                <a:cs typeface="Arial"/>
              </a:rPr>
              <a:t>that we have an overall  </a:t>
            </a:r>
            <a:r>
              <a:rPr b="1" i="0" spc="-5" dirty="0">
                <a:latin typeface="Arial"/>
                <a:cs typeface="Arial"/>
              </a:rPr>
              <a:t>accuracy </a:t>
            </a:r>
            <a:r>
              <a:rPr i="0" spc="-5" dirty="0">
                <a:latin typeface="Arial"/>
                <a:cs typeface="Arial"/>
              </a:rPr>
              <a:t>85.2%. The </a:t>
            </a:r>
            <a:r>
              <a:rPr b="1" i="0" spc="-5" dirty="0">
                <a:latin typeface="Arial"/>
                <a:cs typeface="Arial"/>
              </a:rPr>
              <a:t>recall rate </a:t>
            </a:r>
            <a:r>
              <a:rPr i="0" spc="-5" dirty="0">
                <a:latin typeface="Arial"/>
                <a:cs typeface="Arial"/>
              </a:rPr>
              <a:t>for  predict </a:t>
            </a:r>
            <a:r>
              <a:rPr i="0" dirty="0">
                <a:latin typeface="Arial"/>
                <a:cs typeface="Arial"/>
              </a:rPr>
              <a:t>students </a:t>
            </a:r>
            <a:r>
              <a:rPr i="0" spc="-5" dirty="0">
                <a:latin typeface="Arial"/>
                <a:cs typeface="Arial"/>
              </a:rPr>
              <a:t>that fail the </a:t>
            </a:r>
            <a:r>
              <a:rPr i="0" dirty="0">
                <a:latin typeface="Arial"/>
                <a:cs typeface="Arial"/>
              </a:rPr>
              <a:t>class </a:t>
            </a:r>
            <a:r>
              <a:rPr i="0" spc="-5" dirty="0">
                <a:latin typeface="Arial"/>
                <a:cs typeface="Arial"/>
              </a:rPr>
              <a:t>is</a:t>
            </a:r>
            <a:r>
              <a:rPr i="0" spc="-90" dirty="0">
                <a:latin typeface="Arial"/>
                <a:cs typeface="Arial"/>
              </a:rPr>
              <a:t> </a:t>
            </a:r>
            <a:r>
              <a:rPr i="0" spc="-5" dirty="0">
                <a:latin typeface="Arial"/>
                <a:cs typeface="Arial"/>
              </a:rPr>
              <a:t>87%.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1170124"/>
            <a:ext cx="3976465" cy="2879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500" y="4691700"/>
            <a:ext cx="938530" cy="347980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1400" spc="-15" dirty="0">
                <a:latin typeface="Arial"/>
                <a:cs typeface="Arial"/>
              </a:rPr>
              <a:t>Track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02225"/>
            <a:ext cx="77381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Impact"/>
                <a:cs typeface="Impact"/>
              </a:rPr>
              <a:t>Gradient Boosting Classifier-2013 Data with Selected</a:t>
            </a:r>
            <a:r>
              <a:rPr sz="2400" b="0" spc="-70" dirty="0">
                <a:latin typeface="Impact"/>
                <a:cs typeface="Impact"/>
              </a:rPr>
              <a:t> </a:t>
            </a:r>
            <a:r>
              <a:rPr sz="2400" b="0" spc="-5" dirty="0">
                <a:latin typeface="Impact"/>
                <a:cs typeface="Impact"/>
              </a:rPr>
              <a:t>Features</a:t>
            </a:r>
            <a:endParaRPr sz="2400">
              <a:latin typeface="Impact"/>
              <a:cs typeface="Impac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8574" y="1255399"/>
            <a:ext cx="4252595" cy="274510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105410">
              <a:lnSpc>
                <a:spcPct val="114900"/>
              </a:lnSpc>
              <a:spcBef>
                <a:spcPts val="115"/>
              </a:spcBef>
            </a:pPr>
            <a:r>
              <a:rPr sz="1600" b="1" spc="-5" dirty="0">
                <a:solidFill>
                  <a:srgbClr val="6AA84F"/>
                </a:solidFill>
                <a:latin typeface="Arial"/>
                <a:cs typeface="Arial"/>
              </a:rPr>
              <a:t>Feature Importance </a:t>
            </a:r>
            <a:r>
              <a:rPr sz="1600" b="1" dirty="0">
                <a:solidFill>
                  <a:srgbClr val="6AA84F"/>
                </a:solidFill>
                <a:latin typeface="Arial"/>
                <a:cs typeface="Arial"/>
              </a:rPr>
              <a:t>Model (top 3 features)  </a:t>
            </a:r>
            <a:r>
              <a:rPr sz="1400" dirty="0">
                <a:latin typeface="Arial"/>
                <a:cs typeface="Arial"/>
              </a:rPr>
              <a:t>(‘'std_half_score','half_sum_clicks','b4_sum_clicks'’),  </a:t>
            </a:r>
            <a:r>
              <a:rPr sz="1400" spc="-5" dirty="0">
                <a:latin typeface="Arial"/>
                <a:cs typeface="Arial"/>
              </a:rPr>
              <a:t>the model’s </a:t>
            </a:r>
            <a:r>
              <a:rPr sz="1400" b="1" spc="-5" dirty="0">
                <a:latin typeface="Arial"/>
                <a:cs typeface="Arial"/>
              </a:rPr>
              <a:t>accuracy </a:t>
            </a:r>
            <a:r>
              <a:rPr sz="1400" spc="-5" dirty="0">
                <a:latin typeface="Arial"/>
                <a:cs typeface="Arial"/>
              </a:rPr>
              <a:t>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88.9%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12700" marR="231775">
              <a:lnSpc>
                <a:spcPct val="113700"/>
              </a:lnSpc>
            </a:pPr>
            <a:r>
              <a:rPr sz="1600" b="1" spc="-5" dirty="0">
                <a:solidFill>
                  <a:srgbClr val="6AA84F"/>
                </a:solidFill>
                <a:latin typeface="Arial"/>
                <a:cs typeface="Arial"/>
              </a:rPr>
              <a:t>Hyperparameter </a:t>
            </a:r>
            <a:r>
              <a:rPr sz="1600" b="1" spc="-20" dirty="0">
                <a:solidFill>
                  <a:srgbClr val="6AA84F"/>
                </a:solidFill>
                <a:latin typeface="Arial"/>
                <a:cs typeface="Arial"/>
              </a:rPr>
              <a:t>Tuning</a:t>
            </a:r>
            <a:r>
              <a:rPr sz="1600" spc="-2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altering the </a:t>
            </a:r>
            <a:r>
              <a:rPr sz="1400" b="1" spc="-5" dirty="0">
                <a:latin typeface="Arial"/>
                <a:cs typeface="Arial"/>
              </a:rPr>
              <a:t>learning  rate </a:t>
            </a:r>
            <a:r>
              <a:rPr sz="1400" spc="-5" dirty="0">
                <a:latin typeface="Arial"/>
                <a:cs typeface="Arial"/>
              </a:rPr>
              <a:t>of the </a:t>
            </a:r>
            <a:r>
              <a:rPr sz="1400" dirty="0">
                <a:latin typeface="Arial"/>
                <a:cs typeface="Arial"/>
              </a:rPr>
              <a:t>model, </a:t>
            </a:r>
            <a:r>
              <a:rPr sz="1400" spc="-5" dirty="0">
                <a:latin typeface="Arial"/>
                <a:cs typeface="Arial"/>
              </a:rPr>
              <a:t>as well as 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n_estimators.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5300"/>
              </a:lnSpc>
              <a:spcBef>
                <a:spcPts val="5"/>
              </a:spcBef>
            </a:pPr>
            <a:r>
              <a:rPr sz="1600" b="1" spc="-5" dirty="0">
                <a:solidFill>
                  <a:srgbClr val="6AA84F"/>
                </a:solidFill>
                <a:latin typeface="Arial"/>
                <a:cs typeface="Arial"/>
              </a:rPr>
              <a:t>Results: </a:t>
            </a:r>
            <a:r>
              <a:rPr sz="1400" b="1" spc="-5" dirty="0">
                <a:latin typeface="Arial"/>
                <a:cs typeface="Arial"/>
              </a:rPr>
              <a:t>learning rate </a:t>
            </a:r>
            <a:r>
              <a:rPr sz="1400" spc="-5" dirty="0">
                <a:latin typeface="Arial"/>
                <a:cs typeface="Arial"/>
              </a:rPr>
              <a:t>of 0.01 and n_estimators of  1250. The </a:t>
            </a:r>
            <a:r>
              <a:rPr sz="1400" b="1" spc="-5" dirty="0">
                <a:latin typeface="Arial"/>
                <a:cs typeface="Arial"/>
              </a:rPr>
              <a:t>accuracy rate </a:t>
            </a:r>
            <a:r>
              <a:rPr sz="1400" spc="-5" dirty="0">
                <a:latin typeface="Arial"/>
                <a:cs typeface="Arial"/>
              </a:rPr>
              <a:t>for the GBC </a:t>
            </a:r>
            <a:r>
              <a:rPr sz="1400" dirty="0">
                <a:latin typeface="Arial"/>
                <a:cs typeface="Arial"/>
              </a:rPr>
              <a:t>slightly  </a:t>
            </a:r>
            <a:r>
              <a:rPr sz="1400" spc="-5" dirty="0">
                <a:latin typeface="Arial"/>
                <a:cs typeface="Arial"/>
              </a:rPr>
              <a:t>improves from 88.9% to </a:t>
            </a:r>
            <a:r>
              <a:rPr sz="1400" b="1" spc="-5" dirty="0">
                <a:latin typeface="Arial"/>
                <a:cs typeface="Arial"/>
              </a:rPr>
              <a:t>89.3% </a:t>
            </a:r>
            <a:r>
              <a:rPr sz="1400" spc="-5" dirty="0">
                <a:latin typeface="Arial"/>
                <a:cs typeface="Arial"/>
              </a:rPr>
              <a:t>after hyperparameters  tuning.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057174"/>
            <a:ext cx="4205424" cy="3134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500" y="4691700"/>
            <a:ext cx="938530" cy="347980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1400" spc="-15" dirty="0">
                <a:latin typeface="Arial"/>
                <a:cs typeface="Arial"/>
              </a:rPr>
              <a:t>Track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505857"/>
            <a:ext cx="78174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Impact"/>
                <a:cs typeface="Impact"/>
              </a:rPr>
              <a:t>Gradient Boosting Classifier-Use Model to Predict 2014</a:t>
            </a:r>
            <a:r>
              <a:rPr sz="2400" spc="-80" dirty="0">
                <a:latin typeface="Impact"/>
                <a:cs typeface="Impact"/>
              </a:rPr>
              <a:t> </a:t>
            </a:r>
            <a:r>
              <a:rPr sz="2400" spc="-5" dirty="0">
                <a:latin typeface="Impact"/>
                <a:cs typeface="Impact"/>
              </a:rPr>
              <a:t>Dataset</a:t>
            </a:r>
            <a:endParaRPr sz="2400">
              <a:latin typeface="Impact"/>
              <a:cs typeface="Impac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5025" y="1176350"/>
            <a:ext cx="408622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recall rate </a:t>
            </a:r>
            <a:r>
              <a:rPr sz="1800" spc="-5" dirty="0">
                <a:latin typeface="Arial"/>
                <a:cs typeface="Arial"/>
              </a:rPr>
              <a:t>for predict </a:t>
            </a:r>
            <a:r>
              <a:rPr sz="1800" dirty="0">
                <a:latin typeface="Arial"/>
                <a:cs typeface="Arial"/>
              </a:rPr>
              <a:t>students </a:t>
            </a:r>
            <a:r>
              <a:rPr sz="1800" spc="-5" dirty="0">
                <a:latin typeface="Arial"/>
                <a:cs typeface="Arial"/>
              </a:rPr>
              <a:t>that  fail the </a:t>
            </a:r>
            <a:r>
              <a:rPr sz="1800" dirty="0">
                <a:latin typeface="Arial"/>
                <a:cs typeface="Arial"/>
              </a:rPr>
              <a:t>class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b="1" spc="-5" dirty="0">
                <a:latin typeface="Arial"/>
                <a:cs typeface="Arial"/>
              </a:rPr>
              <a:t>87%</a:t>
            </a:r>
            <a:r>
              <a:rPr sz="1800" spc="-5" dirty="0">
                <a:latin typeface="Arial"/>
                <a:cs typeface="Arial"/>
              </a:rPr>
              <a:t>, which is </a:t>
            </a:r>
            <a:r>
              <a:rPr sz="1800" dirty="0">
                <a:latin typeface="Arial"/>
                <a:cs typeface="Arial"/>
              </a:rPr>
              <a:t>very close  </a:t>
            </a:r>
            <a:r>
              <a:rPr sz="1800" spc="-5" dirty="0">
                <a:latin typeface="Arial"/>
                <a:cs typeface="Arial"/>
              </a:rPr>
              <a:t>to the </a:t>
            </a:r>
            <a:r>
              <a:rPr sz="1800" dirty="0">
                <a:latin typeface="Arial"/>
                <a:cs typeface="Arial"/>
              </a:rPr>
              <a:t>results </a:t>
            </a:r>
            <a:r>
              <a:rPr sz="1800" spc="-5" dirty="0">
                <a:latin typeface="Arial"/>
                <a:cs typeface="Arial"/>
              </a:rPr>
              <a:t>of the Logistic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Regression.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4125" y="1260550"/>
            <a:ext cx="4127849" cy="2899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500" y="4691700"/>
            <a:ext cx="938530" cy="347980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1400" spc="-15" dirty="0">
                <a:latin typeface="Arial"/>
                <a:cs typeface="Arial"/>
              </a:rPr>
              <a:t>Track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857"/>
            <a:ext cx="4112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latin typeface="Impact"/>
                <a:cs typeface="Impact"/>
              </a:rPr>
              <a:t>Linear SVM-Classification</a:t>
            </a:r>
            <a:r>
              <a:rPr sz="2400" b="0" spc="-80" dirty="0">
                <a:latin typeface="Impact"/>
                <a:cs typeface="Impact"/>
              </a:rPr>
              <a:t> </a:t>
            </a:r>
            <a:r>
              <a:rPr sz="2400" b="0" spc="-5" dirty="0">
                <a:latin typeface="Impact"/>
                <a:cs typeface="Impact"/>
              </a:rPr>
              <a:t>Report</a:t>
            </a:r>
            <a:endParaRPr sz="2400">
              <a:latin typeface="Impact"/>
              <a:cs typeface="Impac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7024" y="887425"/>
            <a:ext cx="3551554" cy="348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2405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SVM provides the </a:t>
            </a:r>
            <a:r>
              <a:rPr sz="1800" b="1" spc="-5" dirty="0">
                <a:latin typeface="Arial"/>
                <a:cs typeface="Arial"/>
              </a:rPr>
              <a:t>highest recall  rate </a:t>
            </a:r>
            <a:r>
              <a:rPr sz="1800" spc="-5" dirty="0">
                <a:latin typeface="Arial"/>
                <a:cs typeface="Arial"/>
              </a:rPr>
              <a:t>for predicting fail </a:t>
            </a:r>
            <a:r>
              <a:rPr sz="1800" dirty="0">
                <a:latin typeface="Arial"/>
                <a:cs typeface="Arial"/>
              </a:rPr>
              <a:t>students  </a:t>
            </a:r>
            <a:r>
              <a:rPr sz="1800" spc="-5" dirty="0">
                <a:latin typeface="Arial"/>
                <a:cs typeface="Arial"/>
              </a:rPr>
              <a:t>among all the other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1800" spc="-5" dirty="0">
                <a:latin typeface="Arial"/>
                <a:cs typeface="Arial"/>
              </a:rPr>
              <a:t>If we use Linear SVC to predict the  2014 dataset as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test </a:t>
            </a:r>
            <a:r>
              <a:rPr sz="1800" dirty="0">
                <a:latin typeface="Arial"/>
                <a:cs typeface="Arial"/>
              </a:rPr>
              <a:t>set, </a:t>
            </a:r>
            <a:r>
              <a:rPr sz="1800" spc="-5" dirty="0">
                <a:latin typeface="Arial"/>
                <a:cs typeface="Arial"/>
              </a:rPr>
              <a:t>for the  2014 Combined STEM and Social  Science dataset, we have overall  9,327 </a:t>
            </a:r>
            <a:r>
              <a:rPr sz="1800" dirty="0">
                <a:latin typeface="Arial"/>
                <a:cs typeface="Arial"/>
              </a:rPr>
              <a:t>students </a:t>
            </a:r>
            <a:r>
              <a:rPr sz="1800" spc="-5" dirty="0">
                <a:latin typeface="Arial"/>
                <a:cs typeface="Arial"/>
              </a:rPr>
              <a:t>that fail the </a:t>
            </a:r>
            <a:r>
              <a:rPr sz="1800" dirty="0">
                <a:latin typeface="Arial"/>
                <a:cs typeface="Arial"/>
              </a:rPr>
              <a:t>class,  </a:t>
            </a:r>
            <a:r>
              <a:rPr sz="1800" spc="-5" dirty="0">
                <a:latin typeface="Arial"/>
                <a:cs typeface="Arial"/>
              </a:rPr>
              <a:t>Linear SVC </a:t>
            </a:r>
            <a:r>
              <a:rPr sz="1800" dirty="0">
                <a:latin typeface="Arial"/>
                <a:cs typeface="Arial"/>
              </a:rPr>
              <a:t>model </a:t>
            </a:r>
            <a:r>
              <a:rPr sz="1800" spc="-5" dirty="0">
                <a:latin typeface="Arial"/>
                <a:cs typeface="Arial"/>
              </a:rPr>
              <a:t>predicts 8,385  them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correctly.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4726" y="1209675"/>
            <a:ext cx="4230098" cy="1202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0875" y="2662199"/>
            <a:ext cx="3227374" cy="2266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500" y="4691700"/>
            <a:ext cx="938530" cy="347980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84"/>
              </a:spcBef>
            </a:pPr>
            <a:r>
              <a:rPr sz="1400" spc="-15" dirty="0">
                <a:latin typeface="Arial"/>
                <a:cs typeface="Arial"/>
              </a:rPr>
              <a:t>Track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4417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Impact"/>
                <a:cs typeface="Impact"/>
              </a:rPr>
              <a:t>Criteria </a:t>
            </a:r>
            <a:r>
              <a:rPr b="0" spc="-10" dirty="0">
                <a:latin typeface="Impact"/>
                <a:cs typeface="Impact"/>
              </a:rPr>
              <a:t>and</a:t>
            </a:r>
            <a:r>
              <a:rPr b="0" spc="-85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Limitations</a:t>
            </a:r>
            <a:r>
              <a:rPr lang="en-US" b="0" spc="-5" dirty="0">
                <a:latin typeface="Impact"/>
                <a:cs typeface="Impact"/>
              </a:rPr>
              <a:t> - Peter</a:t>
            </a:r>
            <a:endParaRPr b="0" spc="-5" dirty="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3742" y="3135257"/>
            <a:ext cx="2599013" cy="1732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5249" y="1023950"/>
            <a:ext cx="8081645" cy="206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21334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Code_module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imbalance of STEM </a:t>
            </a:r>
            <a:r>
              <a:rPr sz="1800" dirty="0">
                <a:latin typeface="Arial"/>
                <a:cs typeface="Arial"/>
              </a:rPr>
              <a:t>(4 courses) vs. </a:t>
            </a:r>
            <a:r>
              <a:rPr sz="1800" spc="-5" dirty="0">
                <a:latin typeface="Arial"/>
                <a:cs typeface="Arial"/>
              </a:rPr>
              <a:t>Social Sciences </a:t>
            </a:r>
            <a:r>
              <a:rPr sz="1800" dirty="0">
                <a:latin typeface="Arial"/>
                <a:cs typeface="Arial"/>
              </a:rPr>
              <a:t>(2  courses)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Potential bias in gender </a:t>
            </a:r>
            <a:r>
              <a:rPr sz="1800" dirty="0">
                <a:latin typeface="Arial"/>
                <a:cs typeface="Arial"/>
              </a:rPr>
              <a:t>skew </a:t>
            </a:r>
            <a:r>
              <a:rPr sz="1800" spc="-5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module_domains?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Data Complexity in Entity Resolution </a:t>
            </a:r>
            <a:r>
              <a:rPr sz="1800" dirty="0">
                <a:latin typeface="Arial"/>
                <a:cs typeface="Arial"/>
              </a:rPr>
              <a:t>(Student </a:t>
            </a:r>
            <a:r>
              <a:rPr sz="1800" spc="-5" dirty="0">
                <a:latin typeface="Arial"/>
                <a:cs typeface="Arial"/>
              </a:rPr>
              <a:t>Withdraws and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Reenrollment)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Data only </a:t>
            </a:r>
            <a:r>
              <a:rPr sz="1800" dirty="0">
                <a:latin typeface="Arial"/>
                <a:cs typeface="Arial"/>
              </a:rPr>
              <a:t>relevant </a:t>
            </a:r>
            <a:r>
              <a:rPr sz="1800" spc="-5" dirty="0">
                <a:latin typeface="Arial"/>
                <a:cs typeface="Arial"/>
              </a:rPr>
              <a:t>to UK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regions</a:t>
            </a:r>
            <a:endParaRPr sz="1800">
              <a:latin typeface="Arial"/>
              <a:cs typeface="Arial"/>
            </a:endParaRPr>
          </a:p>
          <a:p>
            <a:pPr marR="140970" algn="ctr">
              <a:lnSpc>
                <a:spcPct val="100000"/>
              </a:lnSpc>
              <a:spcBef>
                <a:spcPts val="1535"/>
              </a:spcBef>
              <a:tabLst>
                <a:tab pos="2863850" algn="l"/>
              </a:tabLst>
            </a:pPr>
            <a:r>
              <a:rPr sz="1800" spc="-5" dirty="0">
                <a:latin typeface="Impact"/>
                <a:cs typeface="Impact"/>
              </a:rPr>
              <a:t>Module Domain</a:t>
            </a:r>
            <a:r>
              <a:rPr sz="1800" dirty="0">
                <a:latin typeface="Impact"/>
                <a:cs typeface="Impact"/>
              </a:rPr>
              <a:t> </a:t>
            </a:r>
            <a:r>
              <a:rPr sz="1800" spc="-5" dirty="0">
                <a:latin typeface="Impact"/>
                <a:cs typeface="Impact"/>
              </a:rPr>
              <a:t>by Modules	Module Domain by</a:t>
            </a:r>
            <a:r>
              <a:rPr sz="1800" spc="-10" dirty="0">
                <a:latin typeface="Impact"/>
                <a:cs typeface="Impact"/>
              </a:rPr>
              <a:t> </a:t>
            </a:r>
            <a:r>
              <a:rPr sz="1800" spc="-5" dirty="0">
                <a:latin typeface="Impact"/>
                <a:cs typeface="Impact"/>
              </a:rPr>
              <a:t>Gender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5825" y="3168362"/>
            <a:ext cx="2463985" cy="16513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6350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Impact"/>
                <a:cs typeface="Impact"/>
              </a:rPr>
              <a:t>Data Application:</a:t>
            </a:r>
            <a:r>
              <a:rPr b="0" spc="-90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Product</a:t>
            </a:r>
            <a:r>
              <a:rPr lang="en-US" b="0" spc="-5" dirty="0">
                <a:latin typeface="Impact"/>
                <a:cs typeface="Impact"/>
              </a:rPr>
              <a:t> – Chris H.  </a:t>
            </a:r>
            <a:endParaRPr b="0" spc="-5" dirty="0">
              <a:latin typeface="Impact"/>
              <a:cs typeface="Impac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041275"/>
            <a:ext cx="4606925" cy="211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Imagine </a:t>
            </a:r>
            <a:r>
              <a:rPr sz="1800" i="1" dirty="0">
                <a:latin typeface="Arial"/>
                <a:cs typeface="Arial"/>
              </a:rPr>
              <a:t>you’re a </a:t>
            </a:r>
            <a:r>
              <a:rPr sz="1800" i="1" spc="-5" dirty="0">
                <a:latin typeface="Arial"/>
                <a:cs typeface="Arial"/>
              </a:rPr>
              <a:t>professor hoping to help out  </a:t>
            </a:r>
            <a:r>
              <a:rPr sz="1800" i="1" dirty="0">
                <a:latin typeface="Arial"/>
                <a:cs typeface="Arial"/>
              </a:rPr>
              <a:t>your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students: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45" dirty="0">
                <a:latin typeface="Arial"/>
                <a:cs typeface="Arial"/>
              </a:rPr>
              <a:t>Your </a:t>
            </a:r>
            <a:r>
              <a:rPr sz="1800" dirty="0">
                <a:latin typeface="Arial"/>
                <a:cs typeface="Arial"/>
              </a:rPr>
              <a:t>class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only</a:t>
            </a:r>
            <a:endParaRPr sz="1800">
              <a:latin typeface="Arial"/>
              <a:cs typeface="Arial"/>
            </a:endParaRPr>
          </a:p>
          <a:p>
            <a:pPr marL="469900" marR="678180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Check </a:t>
            </a:r>
            <a:r>
              <a:rPr sz="1800" dirty="0">
                <a:latin typeface="Arial"/>
                <a:cs typeface="Arial"/>
              </a:rPr>
              <a:t>status </a:t>
            </a:r>
            <a:r>
              <a:rPr sz="1800" spc="-5" dirty="0">
                <a:latin typeface="Arial"/>
                <a:cs typeface="Arial"/>
              </a:rPr>
              <a:t>half-way through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  </a:t>
            </a:r>
            <a:r>
              <a:rPr sz="1800" dirty="0">
                <a:latin typeface="Arial"/>
                <a:cs typeface="Arial"/>
              </a:rPr>
              <a:t>semester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latin typeface="Arial"/>
                <a:cs typeface="Arial"/>
              </a:rPr>
              <a:t>Identify at-risk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students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58187" y="4457700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9925" y="2101575"/>
            <a:ext cx="1790699" cy="1790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29362" y="702187"/>
            <a:ext cx="2028824" cy="2028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0374" y="3356574"/>
            <a:ext cx="2613025" cy="1351280"/>
          </a:xfrm>
          <a:custGeom>
            <a:avLst/>
            <a:gdLst/>
            <a:ahLst/>
            <a:cxnLst/>
            <a:rect l="l" t="t" r="r" b="b"/>
            <a:pathLst>
              <a:path w="2613025" h="1351279">
                <a:moveTo>
                  <a:pt x="2387845" y="1350899"/>
                </a:moveTo>
                <a:lnTo>
                  <a:pt x="225154" y="1350899"/>
                </a:lnTo>
                <a:lnTo>
                  <a:pt x="179778" y="1346325"/>
                </a:lnTo>
                <a:lnTo>
                  <a:pt x="137514" y="1333206"/>
                </a:lnTo>
                <a:lnTo>
                  <a:pt x="99268" y="1312447"/>
                </a:lnTo>
                <a:lnTo>
                  <a:pt x="65946" y="1284953"/>
                </a:lnTo>
                <a:lnTo>
                  <a:pt x="38452" y="1251631"/>
                </a:lnTo>
                <a:lnTo>
                  <a:pt x="17693" y="1213385"/>
                </a:lnTo>
                <a:lnTo>
                  <a:pt x="4574" y="1171121"/>
                </a:lnTo>
                <a:lnTo>
                  <a:pt x="0" y="1125745"/>
                </a:lnTo>
                <a:lnTo>
                  <a:pt x="0" y="225154"/>
                </a:lnTo>
                <a:lnTo>
                  <a:pt x="4574" y="179778"/>
                </a:lnTo>
                <a:lnTo>
                  <a:pt x="17693" y="137514"/>
                </a:lnTo>
                <a:lnTo>
                  <a:pt x="38452" y="99268"/>
                </a:lnTo>
                <a:lnTo>
                  <a:pt x="65946" y="65945"/>
                </a:lnTo>
                <a:lnTo>
                  <a:pt x="99268" y="38452"/>
                </a:lnTo>
                <a:lnTo>
                  <a:pt x="137514" y="17693"/>
                </a:lnTo>
                <a:lnTo>
                  <a:pt x="179778" y="4574"/>
                </a:lnTo>
                <a:lnTo>
                  <a:pt x="225154" y="0"/>
                </a:lnTo>
                <a:lnTo>
                  <a:pt x="2387845" y="0"/>
                </a:lnTo>
                <a:lnTo>
                  <a:pt x="2431975" y="4366"/>
                </a:lnTo>
                <a:lnTo>
                  <a:pt x="2474008" y="17138"/>
                </a:lnTo>
                <a:lnTo>
                  <a:pt x="2512761" y="37828"/>
                </a:lnTo>
                <a:lnTo>
                  <a:pt x="2547054" y="65946"/>
                </a:lnTo>
                <a:lnTo>
                  <a:pt x="2575171" y="100238"/>
                </a:lnTo>
                <a:lnTo>
                  <a:pt x="2595861" y="138991"/>
                </a:lnTo>
                <a:lnTo>
                  <a:pt x="2608633" y="181024"/>
                </a:lnTo>
                <a:lnTo>
                  <a:pt x="2612999" y="225154"/>
                </a:lnTo>
                <a:lnTo>
                  <a:pt x="2612999" y="1125745"/>
                </a:lnTo>
                <a:lnTo>
                  <a:pt x="2608425" y="1171121"/>
                </a:lnTo>
                <a:lnTo>
                  <a:pt x="2595306" y="1213385"/>
                </a:lnTo>
                <a:lnTo>
                  <a:pt x="2574547" y="1251631"/>
                </a:lnTo>
                <a:lnTo>
                  <a:pt x="2547053" y="1284953"/>
                </a:lnTo>
                <a:lnTo>
                  <a:pt x="2513731" y="1312447"/>
                </a:lnTo>
                <a:lnTo>
                  <a:pt x="2475485" y="1333206"/>
                </a:lnTo>
                <a:lnTo>
                  <a:pt x="2433221" y="1346325"/>
                </a:lnTo>
                <a:lnTo>
                  <a:pt x="2387845" y="1350899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0374" y="3356574"/>
            <a:ext cx="2613025" cy="1351280"/>
          </a:xfrm>
          <a:custGeom>
            <a:avLst/>
            <a:gdLst/>
            <a:ahLst/>
            <a:cxnLst/>
            <a:rect l="l" t="t" r="r" b="b"/>
            <a:pathLst>
              <a:path w="2613025" h="1351279">
                <a:moveTo>
                  <a:pt x="0" y="225154"/>
                </a:moveTo>
                <a:lnTo>
                  <a:pt x="4574" y="179778"/>
                </a:lnTo>
                <a:lnTo>
                  <a:pt x="17693" y="137514"/>
                </a:lnTo>
                <a:lnTo>
                  <a:pt x="38452" y="99268"/>
                </a:lnTo>
                <a:lnTo>
                  <a:pt x="65946" y="65946"/>
                </a:lnTo>
                <a:lnTo>
                  <a:pt x="99268" y="38452"/>
                </a:lnTo>
                <a:lnTo>
                  <a:pt x="137514" y="17693"/>
                </a:lnTo>
                <a:lnTo>
                  <a:pt x="179778" y="4574"/>
                </a:lnTo>
                <a:lnTo>
                  <a:pt x="225154" y="0"/>
                </a:lnTo>
                <a:lnTo>
                  <a:pt x="2387845" y="0"/>
                </a:lnTo>
                <a:lnTo>
                  <a:pt x="2431975" y="4366"/>
                </a:lnTo>
                <a:lnTo>
                  <a:pt x="2474008" y="17138"/>
                </a:lnTo>
                <a:lnTo>
                  <a:pt x="2512761" y="37828"/>
                </a:lnTo>
                <a:lnTo>
                  <a:pt x="2547053" y="65945"/>
                </a:lnTo>
                <a:lnTo>
                  <a:pt x="2575171" y="100238"/>
                </a:lnTo>
                <a:lnTo>
                  <a:pt x="2595861" y="138991"/>
                </a:lnTo>
                <a:lnTo>
                  <a:pt x="2608633" y="181024"/>
                </a:lnTo>
                <a:lnTo>
                  <a:pt x="2612999" y="225154"/>
                </a:lnTo>
                <a:lnTo>
                  <a:pt x="2612999" y="1125745"/>
                </a:lnTo>
                <a:lnTo>
                  <a:pt x="2608425" y="1171121"/>
                </a:lnTo>
                <a:lnTo>
                  <a:pt x="2595306" y="1213385"/>
                </a:lnTo>
                <a:lnTo>
                  <a:pt x="2574547" y="1251631"/>
                </a:lnTo>
                <a:lnTo>
                  <a:pt x="2547053" y="1284953"/>
                </a:lnTo>
                <a:lnTo>
                  <a:pt x="2513731" y="1312447"/>
                </a:lnTo>
                <a:lnTo>
                  <a:pt x="2475485" y="1333206"/>
                </a:lnTo>
                <a:lnTo>
                  <a:pt x="2433221" y="1346325"/>
                </a:lnTo>
                <a:lnTo>
                  <a:pt x="2387845" y="1350899"/>
                </a:lnTo>
                <a:lnTo>
                  <a:pt x="225154" y="1350899"/>
                </a:lnTo>
                <a:lnTo>
                  <a:pt x="179778" y="1346325"/>
                </a:lnTo>
                <a:lnTo>
                  <a:pt x="137514" y="1333206"/>
                </a:lnTo>
                <a:lnTo>
                  <a:pt x="99268" y="1312447"/>
                </a:lnTo>
                <a:lnTo>
                  <a:pt x="65946" y="1284953"/>
                </a:lnTo>
                <a:lnTo>
                  <a:pt x="38452" y="1251631"/>
                </a:lnTo>
                <a:lnTo>
                  <a:pt x="17693" y="1213385"/>
                </a:lnTo>
                <a:lnTo>
                  <a:pt x="4574" y="1171121"/>
                </a:lnTo>
                <a:lnTo>
                  <a:pt x="0" y="1125745"/>
                </a:lnTo>
                <a:lnTo>
                  <a:pt x="0" y="225154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67293" y="3797075"/>
            <a:ext cx="21901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i="1" spc="-5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sz="2500" b="1" i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i="1" spc="-5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20340000">
            <a:off x="553391" y="3576404"/>
            <a:ext cx="3789835" cy="69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0"/>
              </a:lnSpc>
            </a:pPr>
            <a:r>
              <a:rPr sz="5500" i="1" spc="-215" dirty="0">
                <a:solidFill>
                  <a:srgbClr val="FFD966"/>
                </a:solidFill>
                <a:latin typeface="Cambria"/>
                <a:cs typeface="Cambria"/>
              </a:rPr>
              <a:t>Coming</a:t>
            </a:r>
            <a:r>
              <a:rPr sz="5500" i="1" spc="-185" dirty="0">
                <a:solidFill>
                  <a:srgbClr val="FFD966"/>
                </a:solidFill>
                <a:latin typeface="Cambria"/>
                <a:cs typeface="Cambria"/>
              </a:rPr>
              <a:t> </a:t>
            </a:r>
            <a:r>
              <a:rPr sz="8250" i="1" spc="-254" baseline="2525" dirty="0">
                <a:solidFill>
                  <a:srgbClr val="FFD966"/>
                </a:solidFill>
                <a:latin typeface="Cambria"/>
                <a:cs typeface="Cambria"/>
              </a:rPr>
              <a:t>Soon!</a:t>
            </a:r>
            <a:endParaRPr sz="8250" baseline="2525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917" y="1271716"/>
            <a:ext cx="60585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Future </a:t>
            </a:r>
            <a:r>
              <a:rPr sz="4800" spc="-10" dirty="0"/>
              <a:t>Work and</a:t>
            </a:r>
            <a:r>
              <a:rPr sz="4800" spc="-55" dirty="0"/>
              <a:t> </a:t>
            </a:r>
            <a:r>
              <a:rPr sz="4800" spc="-10" dirty="0"/>
              <a:t>Beyond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0" y="3245725"/>
            <a:ext cx="9142024" cy="1860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7200" y="2252975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275225"/>
            <a:ext cx="61684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Impact"/>
                <a:cs typeface="Impact"/>
              </a:rPr>
              <a:t>Future </a:t>
            </a:r>
            <a:r>
              <a:rPr b="0" spc="-5" dirty="0">
                <a:latin typeface="Impact"/>
                <a:cs typeface="Impact"/>
              </a:rPr>
              <a:t>Work </a:t>
            </a:r>
            <a:r>
              <a:rPr b="0" spc="-10" dirty="0">
                <a:latin typeface="Impact"/>
                <a:cs typeface="Impact"/>
              </a:rPr>
              <a:t>and </a:t>
            </a:r>
            <a:r>
              <a:rPr b="0" spc="-5" dirty="0">
                <a:latin typeface="Impact"/>
                <a:cs typeface="Impact"/>
              </a:rPr>
              <a:t>Lessons</a:t>
            </a:r>
            <a:r>
              <a:rPr b="0" spc="-70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Learned</a:t>
            </a:r>
            <a:r>
              <a:rPr lang="en-US" b="0" spc="-5" dirty="0">
                <a:latin typeface="Impact"/>
                <a:cs typeface="Impact"/>
              </a:rPr>
              <a:t> - All</a:t>
            </a:r>
            <a:endParaRPr b="0" spc="-5" dirty="0">
              <a:latin typeface="Impact"/>
              <a:cs typeface="Impac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6475" y="758899"/>
            <a:ext cx="7648575" cy="4158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6AA84F"/>
                </a:solidFill>
                <a:latin typeface="Arial"/>
                <a:cs typeface="Arial"/>
              </a:rPr>
              <a:t>Future</a:t>
            </a:r>
            <a:r>
              <a:rPr sz="2200" b="1" spc="-15" dirty="0">
                <a:solidFill>
                  <a:srgbClr val="6AA84F"/>
                </a:solidFill>
                <a:latin typeface="Arial"/>
                <a:cs typeface="Arial"/>
              </a:rPr>
              <a:t> Work</a:t>
            </a:r>
            <a:endParaRPr sz="2200" dirty="0">
              <a:latin typeface="Arial"/>
              <a:cs typeface="Arial"/>
            </a:endParaRPr>
          </a:p>
          <a:p>
            <a:pPr marL="469900" marR="5080" indent="-351790">
              <a:lnSpc>
                <a:spcPts val="1950"/>
              </a:lnSpc>
              <a:spcBef>
                <a:spcPts val="45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0" dirty="0">
                <a:latin typeface="Arial"/>
                <a:cs typeface="Arial"/>
              </a:rPr>
              <a:t>Test </a:t>
            </a:r>
            <a:r>
              <a:rPr sz="1600" spc="-5" dirty="0">
                <a:latin typeface="Arial"/>
                <a:cs typeface="Arial"/>
              </a:rPr>
              <a:t>out other </a:t>
            </a:r>
            <a:r>
              <a:rPr sz="1600" dirty="0">
                <a:latin typeface="Arial"/>
                <a:cs typeface="Arial"/>
              </a:rPr>
              <a:t>combinations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click </a:t>
            </a:r>
            <a:r>
              <a:rPr sz="1600" spc="-5" dirty="0">
                <a:latin typeface="Arial"/>
                <a:cs typeface="Arial"/>
              </a:rPr>
              <a:t>data </a:t>
            </a:r>
            <a:r>
              <a:rPr sz="1600" dirty="0">
                <a:latin typeface="Arial"/>
                <a:cs typeface="Arial"/>
              </a:rPr>
              <a:t>(features </a:t>
            </a:r>
            <a:r>
              <a:rPr sz="1600" spc="-5" dirty="0">
                <a:latin typeface="Arial"/>
                <a:cs typeface="Arial"/>
              </a:rPr>
              <a:t>already </a:t>
            </a:r>
            <a:r>
              <a:rPr sz="1600" dirty="0">
                <a:latin typeface="Arial"/>
                <a:cs typeface="Arial"/>
              </a:rPr>
              <a:t>created </a:t>
            </a:r>
            <a:r>
              <a:rPr sz="1600" spc="-5" dirty="0">
                <a:latin typeface="Arial"/>
                <a:cs typeface="Arial"/>
              </a:rPr>
              <a:t>for thirds and  quarters)</a:t>
            </a:r>
            <a:endParaRPr sz="1600" dirty="0">
              <a:latin typeface="Arial"/>
              <a:cs typeface="Arial"/>
            </a:endParaRPr>
          </a:p>
          <a:p>
            <a:pPr marL="469900" indent="-351790">
              <a:lnSpc>
                <a:spcPts val="1880"/>
              </a:lnSpc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Look at types of </a:t>
            </a:r>
            <a:r>
              <a:rPr sz="1600" dirty="0">
                <a:latin typeface="Arial"/>
                <a:cs typeface="Arial"/>
              </a:rPr>
              <a:t>click </a:t>
            </a:r>
            <a:r>
              <a:rPr sz="1600" spc="-5" dirty="0">
                <a:latin typeface="Arial"/>
                <a:cs typeface="Arial"/>
              </a:rPr>
              <a:t>activity </a:t>
            </a:r>
            <a:r>
              <a:rPr sz="1600" dirty="0">
                <a:latin typeface="Arial"/>
                <a:cs typeface="Arial"/>
              </a:rPr>
              <a:t>(ex. </a:t>
            </a:r>
            <a:r>
              <a:rPr sz="1600" spc="-5" dirty="0">
                <a:latin typeface="Arial"/>
                <a:cs typeface="Arial"/>
              </a:rPr>
              <a:t>web </a:t>
            </a:r>
            <a:r>
              <a:rPr sz="1600" dirty="0">
                <a:latin typeface="Arial"/>
                <a:cs typeface="Arial"/>
              </a:rPr>
              <a:t>vs.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video)</a:t>
            </a:r>
          </a:p>
          <a:p>
            <a:pPr marL="469900" indent="-351790">
              <a:lnSpc>
                <a:spcPct val="100000"/>
              </a:lnSpc>
              <a:spcBef>
                <a:spcPts val="35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10" dirty="0">
                <a:latin typeface="Arial"/>
                <a:cs typeface="Arial"/>
              </a:rPr>
              <a:t>Time-series </a:t>
            </a:r>
            <a:r>
              <a:rPr sz="1600" spc="-5" dirty="0">
                <a:latin typeface="Arial"/>
                <a:cs typeface="Arial"/>
              </a:rPr>
              <a:t>analysis throughout 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semester</a:t>
            </a: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Analyze assessment and </a:t>
            </a:r>
            <a:r>
              <a:rPr sz="1600" dirty="0">
                <a:latin typeface="Arial"/>
                <a:cs typeface="Arial"/>
              </a:rPr>
              <a:t>class </a:t>
            </a:r>
            <a:r>
              <a:rPr sz="1600" spc="-5" dirty="0">
                <a:latin typeface="Arial"/>
                <a:cs typeface="Arial"/>
              </a:rPr>
              <a:t>activities </a:t>
            </a:r>
            <a:r>
              <a:rPr sz="1600" dirty="0">
                <a:latin typeface="Arial"/>
                <a:cs typeface="Arial"/>
              </a:rPr>
              <a:t>(ex. </a:t>
            </a:r>
            <a:r>
              <a:rPr sz="1600" spc="-5" dirty="0">
                <a:latin typeface="Arial"/>
                <a:cs typeface="Arial"/>
              </a:rPr>
              <a:t>literature </a:t>
            </a:r>
            <a:r>
              <a:rPr sz="1600" dirty="0">
                <a:latin typeface="Arial"/>
                <a:cs typeface="Arial"/>
              </a:rPr>
              <a:t>vs.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biology)</a:t>
            </a:r>
            <a:endParaRPr sz="1600" dirty="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Consider timing of an assessment </a:t>
            </a:r>
            <a:r>
              <a:rPr sz="1600" dirty="0">
                <a:latin typeface="Arial"/>
                <a:cs typeface="Arial"/>
              </a:rPr>
              <a:t>(This could </a:t>
            </a:r>
            <a:r>
              <a:rPr sz="1600" spc="-5" dirty="0">
                <a:latin typeface="Arial"/>
                <a:cs typeface="Arial"/>
              </a:rPr>
              <a:t>drive </a:t>
            </a:r>
            <a:r>
              <a:rPr sz="1600" dirty="0">
                <a:latin typeface="Arial"/>
                <a:cs typeface="Arial"/>
              </a:rPr>
              <a:t>module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construction)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6AA84F"/>
                </a:solidFill>
                <a:latin typeface="Arial"/>
                <a:cs typeface="Arial"/>
              </a:rPr>
              <a:t>Lessons</a:t>
            </a:r>
            <a:r>
              <a:rPr sz="2200" b="1" spc="-15" dirty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6AA84F"/>
                </a:solidFill>
                <a:latin typeface="Arial"/>
                <a:cs typeface="Arial"/>
              </a:rPr>
              <a:t>Learned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600" i="1" spc="-25" dirty="0">
                <a:latin typeface="Arial"/>
                <a:cs typeface="Arial"/>
              </a:rPr>
              <a:t>Technical</a:t>
            </a:r>
            <a:endParaRPr sz="1600" dirty="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Remember the business questions </a:t>
            </a:r>
            <a:r>
              <a:rPr sz="1600" dirty="0">
                <a:latin typeface="Arial"/>
                <a:cs typeface="Arial"/>
              </a:rPr>
              <a:t>you </a:t>
            </a:r>
            <a:r>
              <a:rPr sz="1600" spc="-5" dirty="0">
                <a:latin typeface="Arial"/>
                <a:cs typeface="Arial"/>
              </a:rPr>
              <a:t>are trying 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answer</a:t>
            </a:r>
            <a:endParaRPr sz="1600" dirty="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Ruthless </a:t>
            </a:r>
            <a:r>
              <a:rPr sz="1600" dirty="0">
                <a:latin typeface="Arial"/>
                <a:cs typeface="Arial"/>
              </a:rPr>
              <a:t>version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</a:t>
            </a: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Push to GitHub faster and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iterate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i="1" spc="-45" dirty="0">
                <a:latin typeface="Arial"/>
                <a:cs typeface="Arial"/>
              </a:rPr>
              <a:t>Team</a:t>
            </a:r>
            <a:endParaRPr sz="1600" dirty="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Delegation 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tasks</a:t>
            </a:r>
            <a:endParaRPr sz="1600" dirty="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Project </a:t>
            </a:r>
            <a:r>
              <a:rPr sz="1600" dirty="0">
                <a:latin typeface="Arial"/>
                <a:cs typeface="Arial"/>
              </a:rPr>
              <a:t>management </a:t>
            </a:r>
            <a:r>
              <a:rPr sz="1600" spc="-5" dirty="0">
                <a:latin typeface="Arial"/>
                <a:cs typeface="Arial"/>
              </a:rPr>
              <a:t>and agreement on </a:t>
            </a:r>
            <a:r>
              <a:rPr sz="1600" dirty="0">
                <a:latin typeface="Arial"/>
                <a:cs typeface="Arial"/>
              </a:rPr>
              <a:t>rules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accountability</a:t>
            </a:r>
            <a:endParaRPr sz="1600" dirty="0">
              <a:latin typeface="Arial"/>
              <a:cs typeface="Arial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Strategy for teaching others as </a:t>
            </a:r>
            <a:r>
              <a:rPr sz="1600" dirty="0">
                <a:latin typeface="Arial"/>
                <a:cs typeface="Arial"/>
              </a:rPr>
              <a:t>you </a:t>
            </a:r>
            <a:r>
              <a:rPr sz="1600" spc="-5" dirty="0">
                <a:latin typeface="Arial"/>
                <a:cs typeface="Arial"/>
              </a:rPr>
              <a:t>go to bring everyone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along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075" y="2629126"/>
            <a:ext cx="8763000" cy="2540"/>
          </a:xfrm>
          <a:custGeom>
            <a:avLst/>
            <a:gdLst/>
            <a:ahLst/>
            <a:cxnLst/>
            <a:rect l="l" t="t" r="r" b="b"/>
            <a:pathLst>
              <a:path w="8763000" h="2539">
                <a:moveTo>
                  <a:pt x="0" y="2399"/>
                </a:moveTo>
                <a:lnTo>
                  <a:pt x="87623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8200" y="4457700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25" y="199025"/>
            <a:ext cx="324612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Background</a:t>
            </a:r>
            <a:r>
              <a:rPr spc="-30" dirty="0"/>
              <a:t> </a:t>
            </a:r>
            <a:r>
              <a:rPr spc="-10" dirty="0"/>
              <a:t>Research</a:t>
            </a:r>
            <a:r>
              <a:rPr lang="en-US" spc="-10" dirty="0"/>
              <a:t> - Peter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8538174" y="4466600"/>
            <a:ext cx="605824" cy="676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15925" y="3432187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4150" y="787920"/>
            <a:ext cx="3054450" cy="3870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6608" y="1216355"/>
            <a:ext cx="4159250" cy="188205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4790" marR="218440" algn="ctr">
              <a:lnSpc>
                <a:spcPct val="100699"/>
              </a:lnSpc>
              <a:spcBef>
                <a:spcPts val="85"/>
              </a:spcBef>
            </a:pPr>
            <a:r>
              <a:rPr sz="1800" i="1" spc="-5" dirty="0">
                <a:latin typeface="Arial"/>
                <a:cs typeface="Arial"/>
              </a:rPr>
              <a:t>Learning analytics is </a:t>
            </a:r>
            <a:r>
              <a:rPr sz="1800" i="1" dirty="0">
                <a:latin typeface="Arial"/>
                <a:cs typeface="Arial"/>
              </a:rPr>
              <a:t>critical </a:t>
            </a:r>
            <a:r>
              <a:rPr sz="1800" i="1" spc="-5" dirty="0">
                <a:latin typeface="Arial"/>
                <a:cs typeface="Arial"/>
              </a:rPr>
              <a:t>to</a:t>
            </a:r>
            <a:r>
              <a:rPr sz="1800" i="1" spc="-9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online  learning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Arial"/>
              <a:cs typeface="Arial"/>
            </a:endParaRPr>
          </a:p>
          <a:p>
            <a:pPr marL="12700" marR="5080" algn="ctr">
              <a:lnSpc>
                <a:spcPct val="115599"/>
              </a:lnSpc>
            </a:pPr>
            <a:r>
              <a:rPr sz="2000" dirty="0">
                <a:latin typeface="Arial"/>
                <a:cs typeface="Arial"/>
              </a:rPr>
              <a:t>“Since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year </a:t>
            </a:r>
            <a:r>
              <a:rPr sz="2000" spc="-5" dirty="0">
                <a:latin typeface="Arial"/>
                <a:cs typeface="Arial"/>
              </a:rPr>
              <a:t>2010, online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learning  have grown by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549E38"/>
                </a:solidFill>
                <a:latin typeface="Arial"/>
                <a:cs typeface="Arial"/>
              </a:rPr>
              <a:t>+900%</a:t>
            </a:r>
            <a:r>
              <a:rPr sz="2000" b="1" spc="-5" dirty="0">
                <a:latin typeface="Arial"/>
                <a:cs typeface="Arial"/>
              </a:rPr>
              <a:t>”</a:t>
            </a:r>
            <a:endParaRPr sz="20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375"/>
              </a:spcBef>
            </a:pPr>
            <a:r>
              <a:rPr sz="2000" spc="-10" dirty="0">
                <a:latin typeface="Arial"/>
                <a:cs typeface="Arial"/>
              </a:rPr>
              <a:t>-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elearningindustry.com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6012" y="261690"/>
            <a:ext cx="2727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5" dirty="0">
                <a:latin typeface="Impact"/>
                <a:cs typeface="Impact"/>
              </a:rPr>
              <a:t>Thank</a:t>
            </a:r>
            <a:r>
              <a:rPr sz="4800" b="1" spc="-75" dirty="0">
                <a:latin typeface="Impact"/>
                <a:cs typeface="Impact"/>
              </a:rPr>
              <a:t> </a:t>
            </a:r>
            <a:r>
              <a:rPr sz="4800" b="1" spc="-10" dirty="0">
                <a:latin typeface="Impact"/>
                <a:cs typeface="Impact"/>
              </a:rPr>
              <a:t>You!</a:t>
            </a:r>
            <a:endParaRPr sz="4800">
              <a:latin typeface="Impact"/>
              <a:cs typeface="Impac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3262" y="1728541"/>
            <a:ext cx="1017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0" dirty="0">
                <a:latin typeface="Impact"/>
                <a:cs typeface="Impact"/>
              </a:rPr>
              <a:t>Q&amp;A</a:t>
            </a:r>
            <a:endParaRPr sz="4800">
              <a:latin typeface="Impact"/>
              <a:cs typeface="Impac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245725"/>
            <a:ext cx="9142024" cy="1860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1724" y="1091965"/>
            <a:ext cx="2338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Appendix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0" y="3245725"/>
            <a:ext cx="9142024" cy="1860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1949" y="2228850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250" y="2998924"/>
            <a:ext cx="8839200" cy="159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67162" y="902950"/>
            <a:ext cx="2609684" cy="1759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2325" y="122825"/>
            <a:ext cx="521589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Impact"/>
                <a:cs typeface="Impact"/>
              </a:rPr>
              <a:t>Model Summary Results</a:t>
            </a:r>
            <a:r>
              <a:rPr b="0" spc="-90" dirty="0">
                <a:latin typeface="Impact"/>
                <a:cs typeface="Impact"/>
              </a:rPr>
              <a:t> </a:t>
            </a:r>
            <a:r>
              <a:rPr b="0" spc="-5" dirty="0">
                <a:latin typeface="Impact"/>
                <a:cs typeface="Impact"/>
              </a:rPr>
              <a:t>(Expanded)</a:t>
            </a:r>
            <a:r>
              <a:rPr lang="en-US" b="0" spc="-5" dirty="0">
                <a:latin typeface="Impact"/>
                <a:cs typeface="Impact"/>
              </a:rPr>
              <a:t> - Peter</a:t>
            </a:r>
            <a:endParaRPr b="0" spc="-5" dirty="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75225"/>
            <a:ext cx="387731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Hypothesis and</a:t>
            </a:r>
            <a:r>
              <a:rPr spc="-20" dirty="0"/>
              <a:t> </a:t>
            </a:r>
            <a:r>
              <a:rPr spc="-10" dirty="0"/>
              <a:t>Motivation</a:t>
            </a:r>
            <a:r>
              <a:rPr lang="en-US" spc="-10" dirty="0"/>
              <a:t> – Chris W,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50549" y="799699"/>
            <a:ext cx="4324985" cy="1544955"/>
          </a:xfrm>
          <a:prstGeom prst="rect">
            <a:avLst/>
          </a:prstGeom>
          <a:ln w="19049">
            <a:solidFill>
              <a:srgbClr val="274E13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46685" algn="just">
              <a:lnSpc>
                <a:spcPct val="100000"/>
              </a:lnSpc>
              <a:spcBef>
                <a:spcPts val="595"/>
              </a:spcBef>
            </a:pPr>
            <a:r>
              <a:rPr sz="2000" b="1" spc="-5" dirty="0">
                <a:solidFill>
                  <a:srgbClr val="37761C"/>
                </a:solidFill>
                <a:latin typeface="Arial"/>
                <a:cs typeface="Arial"/>
              </a:rPr>
              <a:t>Business Goal and</a:t>
            </a:r>
            <a:r>
              <a:rPr sz="2000" b="1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7761C"/>
                </a:solidFill>
                <a:latin typeface="Arial"/>
                <a:cs typeface="Arial"/>
              </a:rPr>
              <a:t>Motivation</a:t>
            </a:r>
            <a:endParaRPr sz="2000">
              <a:latin typeface="Arial"/>
              <a:cs typeface="Arial"/>
            </a:endParaRPr>
          </a:p>
          <a:p>
            <a:pPr marL="146685" marR="208915" algn="just">
              <a:lnSpc>
                <a:spcPct val="113300"/>
              </a:lnSpc>
              <a:spcBef>
                <a:spcPts val="1710"/>
              </a:spcBef>
            </a:pPr>
            <a:r>
              <a:rPr sz="1600" i="1" spc="-5" dirty="0">
                <a:latin typeface="Arial"/>
                <a:cs typeface="Arial"/>
              </a:rPr>
              <a:t>If we </a:t>
            </a:r>
            <a:r>
              <a:rPr sz="1600" i="1" dirty="0">
                <a:latin typeface="Arial"/>
                <a:cs typeface="Arial"/>
              </a:rPr>
              <a:t>can </a:t>
            </a:r>
            <a:r>
              <a:rPr sz="1600" i="1" spc="-5" dirty="0">
                <a:latin typeface="Arial"/>
                <a:cs typeface="Arial"/>
              </a:rPr>
              <a:t>predict what </a:t>
            </a:r>
            <a:r>
              <a:rPr sz="1600" i="1" dirty="0">
                <a:latin typeface="Arial"/>
                <a:cs typeface="Arial"/>
              </a:rPr>
              <a:t>students </a:t>
            </a:r>
            <a:r>
              <a:rPr sz="1600" i="1" spc="-5" dirty="0">
                <a:latin typeface="Arial"/>
                <a:cs typeface="Arial"/>
              </a:rPr>
              <a:t>are at </a:t>
            </a:r>
            <a:r>
              <a:rPr sz="1600" i="1" dirty="0">
                <a:latin typeface="Arial"/>
                <a:cs typeface="Arial"/>
              </a:rPr>
              <a:t>risk </a:t>
            </a:r>
            <a:r>
              <a:rPr sz="1600" i="1" spc="-5" dirty="0">
                <a:latin typeface="Arial"/>
                <a:cs typeface="Arial"/>
              </a:rPr>
              <a:t>of  failing </a:t>
            </a:r>
            <a:r>
              <a:rPr sz="1600" i="1" dirty="0">
                <a:latin typeface="Arial"/>
                <a:cs typeface="Arial"/>
              </a:rPr>
              <a:t>a class, </a:t>
            </a:r>
            <a:r>
              <a:rPr sz="1600" i="1" spc="-5" dirty="0">
                <a:latin typeface="Arial"/>
                <a:cs typeface="Arial"/>
              </a:rPr>
              <a:t>teachers </a:t>
            </a:r>
            <a:r>
              <a:rPr sz="1600" i="1" dirty="0">
                <a:latin typeface="Arial"/>
                <a:cs typeface="Arial"/>
              </a:rPr>
              <a:t>can </a:t>
            </a:r>
            <a:r>
              <a:rPr sz="1600" i="1" spc="-5" dirty="0">
                <a:latin typeface="Arial"/>
                <a:cs typeface="Arial"/>
              </a:rPr>
              <a:t>provide </a:t>
            </a:r>
            <a:r>
              <a:rPr sz="1600" i="1" dirty="0">
                <a:latin typeface="Arial"/>
                <a:cs typeface="Arial"/>
              </a:rPr>
              <a:t>support  </a:t>
            </a:r>
            <a:r>
              <a:rPr sz="1600" i="1" spc="-5" dirty="0">
                <a:latin typeface="Arial"/>
                <a:cs typeface="Arial"/>
              </a:rPr>
              <a:t>for better learning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outcomes.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549" y="2938599"/>
            <a:ext cx="4324985" cy="1916430"/>
          </a:xfrm>
          <a:prstGeom prst="rect">
            <a:avLst/>
          </a:prstGeom>
          <a:ln w="19049">
            <a:solidFill>
              <a:srgbClr val="274E13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625"/>
              </a:spcBef>
            </a:pPr>
            <a:r>
              <a:rPr sz="2000" b="1" spc="-5" dirty="0">
                <a:solidFill>
                  <a:srgbClr val="37761C"/>
                </a:solidFill>
                <a:latin typeface="Arial"/>
                <a:cs typeface="Arial"/>
              </a:rPr>
              <a:t>Hypothesis</a:t>
            </a:r>
            <a:endParaRPr sz="2000">
              <a:latin typeface="Arial"/>
              <a:cs typeface="Arial"/>
            </a:endParaRPr>
          </a:p>
          <a:p>
            <a:pPr marL="146685" marR="111125">
              <a:lnSpc>
                <a:spcPct val="113300"/>
              </a:lnSpc>
              <a:spcBef>
                <a:spcPts val="1710"/>
              </a:spcBef>
            </a:pPr>
            <a:r>
              <a:rPr sz="1600" i="1" spc="-5" dirty="0">
                <a:latin typeface="Arial"/>
                <a:cs typeface="Arial"/>
              </a:rPr>
              <a:t>The higher amount of overall </a:t>
            </a:r>
            <a:r>
              <a:rPr sz="1600" i="1" spc="-10" dirty="0">
                <a:latin typeface="Arial"/>
                <a:cs typeface="Arial"/>
              </a:rPr>
              <a:t>Virtual </a:t>
            </a:r>
            <a:r>
              <a:rPr sz="1600" i="1" spc="-5" dirty="0">
                <a:latin typeface="Arial"/>
                <a:cs typeface="Arial"/>
              </a:rPr>
              <a:t>Learning  Environment interactions </a:t>
            </a:r>
            <a:r>
              <a:rPr sz="1600" i="1" dirty="0">
                <a:latin typeface="Arial"/>
                <a:cs typeface="Arial"/>
              </a:rPr>
              <a:t>should </a:t>
            </a:r>
            <a:r>
              <a:rPr sz="1600" i="1" spc="-5" dirty="0">
                <a:latin typeface="Arial"/>
                <a:cs typeface="Arial"/>
              </a:rPr>
              <a:t>improve the  </a:t>
            </a:r>
            <a:r>
              <a:rPr sz="1600" i="1" dirty="0">
                <a:latin typeface="Arial"/>
                <a:cs typeface="Arial"/>
              </a:rPr>
              <a:t>chances </a:t>
            </a:r>
            <a:r>
              <a:rPr sz="1600" i="1" spc="-5" dirty="0">
                <a:latin typeface="Arial"/>
                <a:cs typeface="Arial"/>
              </a:rPr>
              <a:t>of </a:t>
            </a:r>
            <a:r>
              <a:rPr sz="1600" i="1" dirty="0">
                <a:latin typeface="Arial"/>
                <a:cs typeface="Arial"/>
              </a:rPr>
              <a:t>a student receiving a </a:t>
            </a:r>
            <a:r>
              <a:rPr sz="1600" i="1" spc="-5" dirty="0">
                <a:latin typeface="Arial"/>
                <a:cs typeface="Arial"/>
              </a:rPr>
              <a:t>passing  grade.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8174" y="4466600"/>
            <a:ext cx="605824" cy="676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5075" y="817790"/>
            <a:ext cx="4034154" cy="220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7761C"/>
                </a:solidFill>
                <a:latin typeface="Arial"/>
                <a:cs typeface="Arial"/>
              </a:rPr>
              <a:t>Questions</a:t>
            </a:r>
            <a:endParaRPr sz="2000">
              <a:latin typeface="Arial"/>
              <a:cs typeface="Arial"/>
            </a:endParaRPr>
          </a:p>
          <a:p>
            <a:pPr marL="469900" marR="5080" indent="-351790">
              <a:lnSpc>
                <a:spcPct val="113300"/>
              </a:lnSpc>
              <a:spcBef>
                <a:spcPts val="1710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What are the </a:t>
            </a:r>
            <a:r>
              <a:rPr sz="1600" dirty="0">
                <a:latin typeface="Arial"/>
                <a:cs typeface="Arial"/>
              </a:rPr>
              <a:t>key </a:t>
            </a:r>
            <a:r>
              <a:rPr sz="1600" spc="-5" dirty="0">
                <a:latin typeface="Arial"/>
                <a:cs typeface="Arial"/>
              </a:rPr>
              <a:t>features of </a:t>
            </a:r>
            <a:r>
              <a:rPr sz="1600" dirty="0">
                <a:latin typeface="Arial"/>
                <a:cs typeface="Arial"/>
              </a:rPr>
              <a:t>success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 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class?</a:t>
            </a:r>
            <a:endParaRPr sz="1600">
              <a:latin typeface="Arial"/>
              <a:cs typeface="Arial"/>
            </a:endParaRPr>
          </a:p>
          <a:p>
            <a:pPr marL="469900" marR="307975" indent="-351790">
              <a:lnSpc>
                <a:spcPct val="113300"/>
              </a:lnSpc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latin typeface="Arial"/>
                <a:cs typeface="Arial"/>
              </a:rPr>
              <a:t>What </a:t>
            </a:r>
            <a:r>
              <a:rPr sz="1600" dirty="0">
                <a:latin typeface="Arial"/>
                <a:cs typeface="Arial"/>
              </a:rPr>
              <a:t>role </a:t>
            </a:r>
            <a:r>
              <a:rPr sz="1600" spc="-5" dirty="0">
                <a:latin typeface="Arial"/>
                <a:cs typeface="Arial"/>
              </a:rPr>
              <a:t>do demographics play in  student’s </a:t>
            </a:r>
            <a:r>
              <a:rPr sz="1600" dirty="0">
                <a:latin typeface="Arial"/>
                <a:cs typeface="Arial"/>
              </a:rPr>
              <a:t>chances </a:t>
            </a:r>
            <a:r>
              <a:rPr sz="1600" spc="-5" dirty="0">
                <a:latin typeface="Arial"/>
                <a:cs typeface="Arial"/>
              </a:rPr>
              <a:t>at </a:t>
            </a:r>
            <a:r>
              <a:rPr sz="1600" dirty="0">
                <a:latin typeface="Arial"/>
                <a:cs typeface="Arial"/>
              </a:rPr>
              <a:t>success? </a:t>
            </a:r>
            <a:r>
              <a:rPr sz="1600" spc="-5" dirty="0">
                <a:latin typeface="Arial"/>
                <a:cs typeface="Arial"/>
              </a:rPr>
              <a:t>If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so,  </a:t>
            </a:r>
            <a:r>
              <a:rPr sz="1600" spc="-5" dirty="0">
                <a:latin typeface="Arial"/>
                <a:cs typeface="Arial"/>
              </a:rPr>
              <a:t>does this </a:t>
            </a:r>
            <a:r>
              <a:rPr sz="1600" dirty="0">
                <a:latin typeface="Arial"/>
                <a:cs typeface="Arial"/>
              </a:rPr>
              <a:t>speak </a:t>
            </a:r>
            <a:r>
              <a:rPr sz="1600" spc="-5" dirty="0">
                <a:latin typeface="Arial"/>
                <a:cs typeface="Arial"/>
              </a:rPr>
              <a:t>to biases in our  </a:t>
            </a:r>
            <a:r>
              <a:rPr sz="1600" dirty="0">
                <a:latin typeface="Arial"/>
                <a:cs typeface="Arial"/>
              </a:rPr>
              <a:t>society?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45275" y="793949"/>
            <a:ext cx="1905" cy="3923029"/>
          </a:xfrm>
          <a:custGeom>
            <a:avLst/>
            <a:gdLst/>
            <a:ahLst/>
            <a:cxnLst/>
            <a:rect l="l" t="t" r="r" b="b"/>
            <a:pathLst>
              <a:path w="1904" h="3923029">
                <a:moveTo>
                  <a:pt x="1499" y="0"/>
                </a:moveTo>
                <a:lnTo>
                  <a:pt x="0" y="39224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3600" y="3457650"/>
            <a:ext cx="932749" cy="932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5274" y="2419350"/>
            <a:ext cx="316865" cy="367030"/>
          </a:xfrm>
          <a:custGeom>
            <a:avLst/>
            <a:gdLst/>
            <a:ahLst/>
            <a:cxnLst/>
            <a:rect l="l" t="t" r="r" b="b"/>
            <a:pathLst>
              <a:path w="316864" h="367030">
                <a:moveTo>
                  <a:pt x="237374" y="208649"/>
                </a:moveTo>
                <a:lnTo>
                  <a:pt x="79124" y="208649"/>
                </a:lnTo>
                <a:lnTo>
                  <a:pt x="79124" y="0"/>
                </a:lnTo>
                <a:lnTo>
                  <a:pt x="237374" y="0"/>
                </a:lnTo>
                <a:lnTo>
                  <a:pt x="237374" y="208649"/>
                </a:lnTo>
                <a:close/>
              </a:path>
              <a:path w="316864" h="367030">
                <a:moveTo>
                  <a:pt x="158249" y="366899"/>
                </a:moveTo>
                <a:lnTo>
                  <a:pt x="0" y="208649"/>
                </a:lnTo>
                <a:lnTo>
                  <a:pt x="316499" y="208649"/>
                </a:lnTo>
                <a:lnTo>
                  <a:pt x="158249" y="3668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5275" y="2419350"/>
            <a:ext cx="316865" cy="367030"/>
          </a:xfrm>
          <a:custGeom>
            <a:avLst/>
            <a:gdLst/>
            <a:ahLst/>
            <a:cxnLst/>
            <a:rect l="l" t="t" r="r" b="b"/>
            <a:pathLst>
              <a:path w="316864" h="367030">
                <a:moveTo>
                  <a:pt x="0" y="208649"/>
                </a:moveTo>
                <a:lnTo>
                  <a:pt x="79124" y="208649"/>
                </a:lnTo>
                <a:lnTo>
                  <a:pt x="79124" y="0"/>
                </a:lnTo>
                <a:lnTo>
                  <a:pt x="237374" y="0"/>
                </a:lnTo>
                <a:lnTo>
                  <a:pt x="237374" y="208649"/>
                </a:lnTo>
                <a:lnTo>
                  <a:pt x="316499" y="208649"/>
                </a:lnTo>
                <a:lnTo>
                  <a:pt x="158249" y="366899"/>
                </a:lnTo>
                <a:lnTo>
                  <a:pt x="0" y="2086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5C3917-FA74-4CBD-B5AD-5F0E3F735556}"/>
              </a:ext>
            </a:extLst>
          </p:cNvPr>
          <p:cNvSpPr/>
          <p:nvPr/>
        </p:nvSpPr>
        <p:spPr>
          <a:xfrm>
            <a:off x="0" y="-95250"/>
            <a:ext cx="9144000" cy="2361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85750"/>
            <a:ext cx="8839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spc="-15" dirty="0">
                <a:solidFill>
                  <a:schemeClr val="bg1"/>
                </a:solidFill>
                <a:latin typeface="Trebuchet MS" panose="020B0603020202020204" pitchFamily="34" charset="0"/>
                <a:ea typeface="HGPMinchoE" panose="020B0400000000000000" pitchFamily="18" charset="-128"/>
                <a:cs typeface="Simplified Arabic Fixed" panose="020B0604020202020204" pitchFamily="49" charset="-78"/>
              </a:rPr>
              <a:t> Research &amp; Inspiration</a:t>
            </a:r>
            <a:endParaRPr sz="4400" dirty="0">
              <a:solidFill>
                <a:schemeClr val="bg1"/>
              </a:solidFill>
              <a:latin typeface="Trebuchet MS" panose="020B0603020202020204" pitchFamily="34" charset="0"/>
              <a:ea typeface="HGPMinchoE" panose="020B0400000000000000" pitchFamily="18" charset="-128"/>
              <a:cs typeface="Simplified Arabic Fixed" panose="020B0604020202020204" pitchFamily="49" charset="-78"/>
            </a:endParaRP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B5B03848-9D9F-4D1D-B8AF-89D5D114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27635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853" y="1069890"/>
            <a:ext cx="7832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Dataset, </a:t>
            </a:r>
            <a:r>
              <a:rPr sz="4800" spc="-10" dirty="0"/>
              <a:t>Ingestion, </a:t>
            </a:r>
            <a:r>
              <a:rPr sz="4800" spc="-5" dirty="0"/>
              <a:t>&amp;</a:t>
            </a:r>
            <a:r>
              <a:rPr sz="4800" spc="-15" dirty="0"/>
              <a:t> </a:t>
            </a:r>
            <a:r>
              <a:rPr sz="4800" spc="-10" dirty="0"/>
              <a:t>Wrangling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3955500" y="2071000"/>
            <a:ext cx="116204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245725"/>
            <a:ext cx="9142024" cy="1860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24" y="199025"/>
            <a:ext cx="66256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 Science</a:t>
            </a:r>
            <a:r>
              <a:rPr spc="-25" dirty="0"/>
              <a:t> </a:t>
            </a:r>
            <a:r>
              <a:rPr spc="-10" dirty="0"/>
              <a:t>Pipeline</a:t>
            </a:r>
            <a:r>
              <a:rPr lang="en-US" spc="-10" dirty="0"/>
              <a:t> – Chris W.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0" y="807961"/>
            <a:ext cx="9143999" cy="4006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75225"/>
            <a:ext cx="356171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Our </a:t>
            </a:r>
            <a:r>
              <a:rPr spc="-10" dirty="0"/>
              <a:t>Data Science</a:t>
            </a:r>
            <a:r>
              <a:rPr spc="-30" dirty="0"/>
              <a:t> </a:t>
            </a:r>
            <a:r>
              <a:rPr spc="-10" dirty="0"/>
              <a:t>Toolkit</a:t>
            </a:r>
            <a:r>
              <a:rPr lang="en-US" spc="-10" dirty="0"/>
              <a:t> - Peter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488599" y="1980850"/>
            <a:ext cx="957156" cy="57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405" y="2766050"/>
            <a:ext cx="959031" cy="93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51397" y="2014162"/>
            <a:ext cx="810924" cy="810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6794" y="3894894"/>
            <a:ext cx="3979731" cy="7596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6600" y="3081887"/>
            <a:ext cx="1311173" cy="705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98050" y="2349461"/>
            <a:ext cx="2743224" cy="468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29224" y="3027176"/>
            <a:ext cx="810925" cy="9395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3900" y="4137800"/>
            <a:ext cx="2743225" cy="926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64224" y="3091457"/>
            <a:ext cx="3884318" cy="810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46350" y="1980850"/>
            <a:ext cx="810925" cy="8507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1450" y="1430535"/>
            <a:ext cx="1925234" cy="7959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70454" y="1232537"/>
            <a:ext cx="2496210" cy="705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4424" y="686975"/>
            <a:ext cx="1519284" cy="8507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1010</Words>
  <Application>Microsoft Office PowerPoint</Application>
  <PresentationFormat>On-screen Show (16:9)</PresentationFormat>
  <Paragraphs>155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</vt:lpstr>
      <vt:lpstr>Impact</vt:lpstr>
      <vt:lpstr>Trebuchet MS</vt:lpstr>
      <vt:lpstr>Office Theme</vt:lpstr>
      <vt:lpstr>Predicting NFL Game Outcomes</vt:lpstr>
      <vt:lpstr>Agenda - Chris</vt:lpstr>
      <vt:lpstr> Research &amp; Inspiration</vt:lpstr>
      <vt:lpstr>Background Research - Peter</vt:lpstr>
      <vt:lpstr>Hypothesis and Motivation – Chris W,</vt:lpstr>
      <vt:lpstr> Research &amp; Inspiration</vt:lpstr>
      <vt:lpstr>Dataset, Ingestion, &amp; Wrangling</vt:lpstr>
      <vt:lpstr>Data Science Pipeline – Chris W.</vt:lpstr>
      <vt:lpstr>Our Data Science Toolkit - Peter</vt:lpstr>
      <vt:lpstr>Dataset from 2013-14 (4 Semesters)  Open University in the UK – Peter C.</vt:lpstr>
      <vt:lpstr>PowerPoint Presentation</vt:lpstr>
      <vt:lpstr>Data Wrangling – Chris H.</vt:lpstr>
      <vt:lpstr>Merging the Data – Chris H.</vt:lpstr>
      <vt:lpstr>Cleaning the Data – Chris H.</vt:lpstr>
      <vt:lpstr>PowerPoint Presentation</vt:lpstr>
      <vt:lpstr>Feature Engineering: Student Scores and Weights – Chris W.</vt:lpstr>
      <vt:lpstr> Research &amp; Inspiration</vt:lpstr>
      <vt:lpstr>Computation:  Exploratory Data Analysis</vt:lpstr>
      <vt:lpstr>Exploratory Data Analysis Process – Chris &amp; Chris </vt:lpstr>
      <vt:lpstr>EDA: Initial Data Analysis Overview – Chris &amp; Chris</vt:lpstr>
      <vt:lpstr>EDA: Examine Data and New Features – Chris and Chris</vt:lpstr>
      <vt:lpstr>EDA: Prepare Data for Modeling – Chris and Chris</vt:lpstr>
      <vt:lpstr>Feature Analysis – Peter Logistic Regression</vt:lpstr>
      <vt:lpstr>Feature Analysis  Pearson’s Correlation - Chris W.</vt:lpstr>
      <vt:lpstr> Research &amp; Inspiration</vt:lpstr>
      <vt:lpstr>Modeling and Application - Peter</vt:lpstr>
      <vt:lpstr>Model Evaluation - 2013 Data</vt:lpstr>
      <vt:lpstr>Classification Reports</vt:lpstr>
      <vt:lpstr>Cross Validation</vt:lpstr>
      <vt:lpstr>Model Summary Results</vt:lpstr>
      <vt:lpstr>Logistic Regression - 2013 Data Use Selected Features</vt:lpstr>
      <vt:lpstr>Logistic Regression - Use Model to Predict 2014 Dataset</vt:lpstr>
      <vt:lpstr>Gradient Boosting Classifier-2013 Data with Selected Features</vt:lpstr>
      <vt:lpstr>PowerPoint Presentation</vt:lpstr>
      <vt:lpstr>Linear SVM-Classification Report</vt:lpstr>
      <vt:lpstr>Criteria and Limitations - Peter</vt:lpstr>
      <vt:lpstr>Data Application: Product – Chris H.  </vt:lpstr>
      <vt:lpstr>Future Work and Beyond</vt:lpstr>
      <vt:lpstr>Future Work and Lessons Learned - All</vt:lpstr>
      <vt:lpstr>PowerPoint Presentation</vt:lpstr>
      <vt:lpstr>Appendix</vt:lpstr>
      <vt:lpstr>Model Summary Results (Expanded) - Peter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NFL Game Outcomes</dc:title>
  <dc:creator>Peter Coiley</dc:creator>
  <cp:lastModifiedBy>Peter Coiley</cp:lastModifiedBy>
  <cp:revision>6</cp:revision>
  <dcterms:created xsi:type="dcterms:W3CDTF">2020-01-10T01:57:31Z</dcterms:created>
  <dcterms:modified xsi:type="dcterms:W3CDTF">2020-01-10T02:51:21Z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